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66" r:id="rId4"/>
    <p:sldId id="258" r:id="rId5"/>
    <p:sldId id="272" r:id="rId6"/>
    <p:sldId id="273" r:id="rId7"/>
    <p:sldId id="267" r:id="rId8"/>
    <p:sldId id="268" r:id="rId9"/>
    <p:sldId id="269" r:id="rId10"/>
    <p:sldId id="270" r:id="rId11"/>
    <p:sldId id="271" r:id="rId12"/>
    <p:sldId id="260" r:id="rId13"/>
    <p:sldId id="274" r:id="rId14"/>
    <p:sldId id="278" r:id="rId15"/>
    <p:sldId id="275" r:id="rId16"/>
    <p:sldId id="279" r:id="rId17"/>
    <p:sldId id="276" r:id="rId18"/>
    <p:sldId id="263" r:id="rId19"/>
    <p:sldId id="264" r:id="rId20"/>
  </p:sldIdLst>
  <p:sldSz cx="9144000" cy="5143500" type="screen16x9"/>
  <p:notesSz cx="6858000" cy="9144000"/>
  <p:embeddedFontLst>
    <p:embeddedFont>
      <p:font typeface="Inter" panose="020B0604020202020204" charset="0"/>
      <p:regular r:id="rId22"/>
      <p:bold r:id="rId23"/>
    </p:embeddedFont>
    <p:embeddedFont>
      <p:font typeface="Inter SemiBold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DE3C1DD8-F030-E345-99E2-37EC53DDBF55}">
          <p14:sldIdLst>
            <p14:sldId id="256"/>
            <p14:sldId id="257"/>
            <p14:sldId id="266"/>
            <p14:sldId id="258"/>
            <p14:sldId id="272"/>
            <p14:sldId id="273"/>
            <p14:sldId id="267"/>
            <p14:sldId id="268"/>
            <p14:sldId id="269"/>
            <p14:sldId id="270"/>
            <p14:sldId id="271"/>
            <p14:sldId id="260"/>
            <p14:sldId id="274"/>
            <p14:sldId id="278"/>
            <p14:sldId id="275"/>
            <p14:sldId id="279"/>
            <p14:sldId id="276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2"/>
    <p:restoredTop sz="94674"/>
  </p:normalViewPr>
  <p:slideViewPr>
    <p:cSldViewPr snapToGrid="0" snapToObjects="1">
      <p:cViewPr varScale="1">
        <p:scale>
          <a:sx n="141" d="100"/>
          <a:sy n="141" d="100"/>
        </p:scale>
        <p:origin x="10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475173-664C-144E-969E-2C55A5006B1C}" type="doc">
      <dgm:prSet loTypeId="urn:microsoft.com/office/officeart/2005/8/layout/cycle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0A78CB8-16E9-4F4E-821A-793F2E0E61A7}">
      <dgm:prSet phldrT="[Text]"/>
      <dgm:spPr/>
      <dgm:t>
        <a:bodyPr/>
        <a:lstStyle/>
        <a:p>
          <a:pPr>
            <a:buAutoNum type="arabicPeriod"/>
          </a:pPr>
          <a:r>
            <a:rPr lang="fr-FR" dirty="0"/>
            <a:t>1. </a:t>
          </a:r>
          <a:r>
            <a:rPr lang="fr-FR" dirty="0" err="1"/>
            <a:t>Develop</a:t>
          </a:r>
          <a:r>
            <a:rPr lang="fr-FR" dirty="0"/>
            <a:t> ML </a:t>
          </a:r>
          <a:r>
            <a:rPr lang="fr-FR" dirty="0" err="1"/>
            <a:t>algorithm</a:t>
          </a:r>
          <a:r>
            <a:rPr lang="fr-FR" dirty="0"/>
            <a:t> to </a:t>
          </a:r>
          <a:r>
            <a:rPr lang="fr-FR" dirty="0" err="1"/>
            <a:t>detect</a:t>
          </a:r>
          <a:r>
            <a:rPr lang="fr-FR" dirty="0"/>
            <a:t> </a:t>
          </a:r>
          <a:r>
            <a:rPr lang="fr-FR" dirty="0" err="1"/>
            <a:t>frauds</a:t>
          </a:r>
          <a:endParaRPr lang="en-US" dirty="0"/>
        </a:p>
      </dgm:t>
    </dgm:pt>
    <dgm:pt modelId="{6B7FF1CB-190C-CC43-B673-4980267C3FF5}" type="parTrans" cxnId="{BC8F125C-3C22-2F4D-BF4A-47A84C589C39}">
      <dgm:prSet/>
      <dgm:spPr/>
      <dgm:t>
        <a:bodyPr/>
        <a:lstStyle/>
        <a:p>
          <a:endParaRPr lang="en-US"/>
        </a:p>
      </dgm:t>
    </dgm:pt>
    <dgm:pt modelId="{C6B0CB7D-00B8-A042-A008-1C9393BE5F92}" type="sibTrans" cxnId="{BC8F125C-3C22-2F4D-BF4A-47A84C589C39}">
      <dgm:prSet/>
      <dgm:spPr/>
      <dgm:t>
        <a:bodyPr/>
        <a:lstStyle/>
        <a:p>
          <a:endParaRPr lang="en-US"/>
        </a:p>
      </dgm:t>
    </dgm:pt>
    <dgm:pt modelId="{B1BB7022-2BA5-A145-9A4E-4C52C8F3A8C6}">
      <dgm:prSet phldrT="[Text]"/>
      <dgm:spPr/>
      <dgm:t>
        <a:bodyPr/>
        <a:lstStyle/>
        <a:p>
          <a:pPr>
            <a:buAutoNum type="arabicPeriod"/>
          </a:pPr>
          <a:r>
            <a:rPr lang="fr-FR" dirty="0"/>
            <a:t>2. Have real-time </a:t>
          </a:r>
          <a:r>
            <a:rPr lang="fr-FR" dirty="0" err="1"/>
            <a:t>payment</a:t>
          </a:r>
          <a:r>
            <a:rPr lang="fr-FR" dirty="0"/>
            <a:t> transactions </a:t>
          </a:r>
          <a:r>
            <a:rPr lang="fr-FR" dirty="0" err="1"/>
            <a:t>recorded</a:t>
          </a:r>
          <a:r>
            <a:rPr lang="fr-FR" dirty="0"/>
            <a:t> and </a:t>
          </a:r>
          <a:r>
            <a:rPr lang="fr-FR" dirty="0" err="1"/>
            <a:t>predicted</a:t>
          </a:r>
          <a:endParaRPr lang="en-US" dirty="0"/>
        </a:p>
      </dgm:t>
    </dgm:pt>
    <dgm:pt modelId="{2F04A1AE-06F5-064B-8B0F-43B8836D7FC2}" type="parTrans" cxnId="{89F44273-3729-EB43-B84A-4088B965E307}">
      <dgm:prSet/>
      <dgm:spPr/>
      <dgm:t>
        <a:bodyPr/>
        <a:lstStyle/>
        <a:p>
          <a:endParaRPr lang="en-US"/>
        </a:p>
      </dgm:t>
    </dgm:pt>
    <dgm:pt modelId="{948FC5CB-3DEB-FA4E-AA03-DA5EC2B9A499}" type="sibTrans" cxnId="{89F44273-3729-EB43-B84A-4088B965E307}">
      <dgm:prSet/>
      <dgm:spPr/>
      <dgm:t>
        <a:bodyPr/>
        <a:lstStyle/>
        <a:p>
          <a:endParaRPr lang="en-US"/>
        </a:p>
      </dgm:t>
    </dgm:pt>
    <dgm:pt modelId="{4EEB65A2-7AFB-914C-AE68-5EEADC824206}">
      <dgm:prSet phldrT="[Text]"/>
      <dgm:spPr/>
      <dgm:t>
        <a:bodyPr/>
        <a:lstStyle/>
        <a:p>
          <a:r>
            <a:rPr lang="en-US" dirty="0"/>
            <a:t>3. Classify each payment and send prediction to notification center</a:t>
          </a:r>
        </a:p>
      </dgm:t>
    </dgm:pt>
    <dgm:pt modelId="{6F74F568-6B66-4C46-BD4D-C4E04FD1F369}" type="parTrans" cxnId="{B0AA9749-C6A0-1549-9B02-BAF6BA0DEB89}">
      <dgm:prSet/>
      <dgm:spPr/>
      <dgm:t>
        <a:bodyPr/>
        <a:lstStyle/>
        <a:p>
          <a:endParaRPr lang="en-US"/>
        </a:p>
      </dgm:t>
    </dgm:pt>
    <dgm:pt modelId="{ACE151FA-C126-724F-9F3E-2522CB6EE95B}" type="sibTrans" cxnId="{B0AA9749-C6A0-1549-9B02-BAF6BA0DEB89}">
      <dgm:prSet/>
      <dgm:spPr/>
      <dgm:t>
        <a:bodyPr/>
        <a:lstStyle/>
        <a:p>
          <a:endParaRPr lang="en-US"/>
        </a:p>
      </dgm:t>
    </dgm:pt>
    <dgm:pt modelId="{3038AF6F-0F6B-504A-A004-17C4B7572683}">
      <dgm:prSet phldrT="[Text]"/>
      <dgm:spPr/>
      <dgm:t>
        <a:bodyPr/>
        <a:lstStyle/>
        <a:p>
          <a:r>
            <a:rPr lang="en-US" dirty="0"/>
            <a:t>4. Verification by user if prediction is valid</a:t>
          </a:r>
        </a:p>
      </dgm:t>
    </dgm:pt>
    <dgm:pt modelId="{521D43EC-8ECC-7D4A-B741-152D1758B756}" type="parTrans" cxnId="{FD87B332-1900-1A4E-97ED-FA5C045EB50E}">
      <dgm:prSet/>
      <dgm:spPr/>
      <dgm:t>
        <a:bodyPr/>
        <a:lstStyle/>
        <a:p>
          <a:endParaRPr lang="en-US"/>
        </a:p>
      </dgm:t>
    </dgm:pt>
    <dgm:pt modelId="{CCC21958-330F-C84D-9F95-7CA7C358679C}" type="sibTrans" cxnId="{FD87B332-1900-1A4E-97ED-FA5C045EB50E}">
      <dgm:prSet/>
      <dgm:spPr/>
      <dgm:t>
        <a:bodyPr/>
        <a:lstStyle/>
        <a:p>
          <a:endParaRPr lang="en-US"/>
        </a:p>
      </dgm:t>
    </dgm:pt>
    <dgm:pt modelId="{C28A9B31-417B-234E-9E09-57CD5981B1DC}">
      <dgm:prSet phldrT="[Text]"/>
      <dgm:spPr/>
      <dgm:t>
        <a:bodyPr/>
        <a:lstStyle/>
        <a:p>
          <a:r>
            <a:rPr lang="en-US" dirty="0"/>
            <a:t>5. Input new labelled data into ML-algorithm training</a:t>
          </a:r>
        </a:p>
      </dgm:t>
    </dgm:pt>
    <dgm:pt modelId="{3232018E-60BF-9F43-8882-D4A665DB3CBF}" type="parTrans" cxnId="{633335CD-1375-DE4B-9FBA-0AB4FE076085}">
      <dgm:prSet/>
      <dgm:spPr/>
      <dgm:t>
        <a:bodyPr/>
        <a:lstStyle/>
        <a:p>
          <a:endParaRPr lang="en-US"/>
        </a:p>
      </dgm:t>
    </dgm:pt>
    <dgm:pt modelId="{CD334D66-270D-484F-B703-9D79620DABA1}" type="sibTrans" cxnId="{633335CD-1375-DE4B-9FBA-0AB4FE076085}">
      <dgm:prSet/>
      <dgm:spPr/>
      <dgm:t>
        <a:bodyPr/>
        <a:lstStyle/>
        <a:p>
          <a:endParaRPr lang="en-US"/>
        </a:p>
      </dgm:t>
    </dgm:pt>
    <dgm:pt modelId="{DC05BF16-F5D8-2541-9E21-CB62C5F887B6}" type="pres">
      <dgm:prSet presAssocID="{44475173-664C-144E-969E-2C55A5006B1C}" presName="cycle" presStyleCnt="0">
        <dgm:presLayoutVars>
          <dgm:dir/>
          <dgm:resizeHandles val="exact"/>
        </dgm:presLayoutVars>
      </dgm:prSet>
      <dgm:spPr/>
    </dgm:pt>
    <dgm:pt modelId="{4ECE61EA-1ECC-E448-ADF8-C4101F02519E}" type="pres">
      <dgm:prSet presAssocID="{20A78CB8-16E9-4F4E-821A-793F2E0E61A7}" presName="dummy" presStyleCnt="0"/>
      <dgm:spPr/>
    </dgm:pt>
    <dgm:pt modelId="{311C9DF9-F68F-7B43-AC71-2DDCC43BA1E0}" type="pres">
      <dgm:prSet presAssocID="{20A78CB8-16E9-4F4E-821A-793F2E0E61A7}" presName="node" presStyleLbl="revTx" presStyleIdx="0" presStyleCnt="5">
        <dgm:presLayoutVars>
          <dgm:bulletEnabled val="1"/>
        </dgm:presLayoutVars>
      </dgm:prSet>
      <dgm:spPr/>
    </dgm:pt>
    <dgm:pt modelId="{32CFF7B8-F762-594F-9A40-7E45C9241DBD}" type="pres">
      <dgm:prSet presAssocID="{C6B0CB7D-00B8-A042-A008-1C9393BE5F92}" presName="sibTrans" presStyleLbl="node1" presStyleIdx="0" presStyleCnt="5"/>
      <dgm:spPr/>
    </dgm:pt>
    <dgm:pt modelId="{47AA3DDD-8EB6-2A44-A2F2-449A38AE385A}" type="pres">
      <dgm:prSet presAssocID="{B1BB7022-2BA5-A145-9A4E-4C52C8F3A8C6}" presName="dummy" presStyleCnt="0"/>
      <dgm:spPr/>
    </dgm:pt>
    <dgm:pt modelId="{0004EC6F-EF0B-E146-AFCD-DFE670E00372}" type="pres">
      <dgm:prSet presAssocID="{B1BB7022-2BA5-A145-9A4E-4C52C8F3A8C6}" presName="node" presStyleLbl="revTx" presStyleIdx="1" presStyleCnt="5">
        <dgm:presLayoutVars>
          <dgm:bulletEnabled val="1"/>
        </dgm:presLayoutVars>
      </dgm:prSet>
      <dgm:spPr/>
    </dgm:pt>
    <dgm:pt modelId="{4414B6A9-601B-6242-9089-E8F1F22C6A07}" type="pres">
      <dgm:prSet presAssocID="{948FC5CB-3DEB-FA4E-AA03-DA5EC2B9A499}" presName="sibTrans" presStyleLbl="node1" presStyleIdx="1" presStyleCnt="5"/>
      <dgm:spPr/>
    </dgm:pt>
    <dgm:pt modelId="{D588382E-8B0A-754B-B969-55632D04E33D}" type="pres">
      <dgm:prSet presAssocID="{4EEB65A2-7AFB-914C-AE68-5EEADC824206}" presName="dummy" presStyleCnt="0"/>
      <dgm:spPr/>
    </dgm:pt>
    <dgm:pt modelId="{22815059-284E-F14A-9DAE-95F08578C746}" type="pres">
      <dgm:prSet presAssocID="{4EEB65A2-7AFB-914C-AE68-5EEADC824206}" presName="node" presStyleLbl="revTx" presStyleIdx="2" presStyleCnt="5">
        <dgm:presLayoutVars>
          <dgm:bulletEnabled val="1"/>
        </dgm:presLayoutVars>
      </dgm:prSet>
      <dgm:spPr/>
    </dgm:pt>
    <dgm:pt modelId="{FC6B136C-0880-0A43-B8BD-A9B8CEF41186}" type="pres">
      <dgm:prSet presAssocID="{ACE151FA-C126-724F-9F3E-2522CB6EE95B}" presName="sibTrans" presStyleLbl="node1" presStyleIdx="2" presStyleCnt="5"/>
      <dgm:spPr/>
    </dgm:pt>
    <dgm:pt modelId="{3D25F752-D936-E34A-B00E-76BF050771F2}" type="pres">
      <dgm:prSet presAssocID="{3038AF6F-0F6B-504A-A004-17C4B7572683}" presName="dummy" presStyleCnt="0"/>
      <dgm:spPr/>
    </dgm:pt>
    <dgm:pt modelId="{05CD2747-0AC3-6647-8DFF-966057DE0B3E}" type="pres">
      <dgm:prSet presAssocID="{3038AF6F-0F6B-504A-A004-17C4B7572683}" presName="node" presStyleLbl="revTx" presStyleIdx="3" presStyleCnt="5">
        <dgm:presLayoutVars>
          <dgm:bulletEnabled val="1"/>
        </dgm:presLayoutVars>
      </dgm:prSet>
      <dgm:spPr/>
    </dgm:pt>
    <dgm:pt modelId="{363B1766-6652-BA4C-BBCC-7BA185C8913F}" type="pres">
      <dgm:prSet presAssocID="{CCC21958-330F-C84D-9F95-7CA7C358679C}" presName="sibTrans" presStyleLbl="node1" presStyleIdx="3" presStyleCnt="5"/>
      <dgm:spPr/>
    </dgm:pt>
    <dgm:pt modelId="{FDB71815-FB07-BA4D-95D4-E0A9F20C33D4}" type="pres">
      <dgm:prSet presAssocID="{C28A9B31-417B-234E-9E09-57CD5981B1DC}" presName="dummy" presStyleCnt="0"/>
      <dgm:spPr/>
    </dgm:pt>
    <dgm:pt modelId="{2F4FDF76-E5AC-1B45-AD7B-F87EDB4129CA}" type="pres">
      <dgm:prSet presAssocID="{C28A9B31-417B-234E-9E09-57CD5981B1DC}" presName="node" presStyleLbl="revTx" presStyleIdx="4" presStyleCnt="5">
        <dgm:presLayoutVars>
          <dgm:bulletEnabled val="1"/>
        </dgm:presLayoutVars>
      </dgm:prSet>
      <dgm:spPr/>
    </dgm:pt>
    <dgm:pt modelId="{68EE4A92-9F7F-5343-9265-99A90F333ABB}" type="pres">
      <dgm:prSet presAssocID="{CD334D66-270D-484F-B703-9D79620DABA1}" presName="sibTrans" presStyleLbl="node1" presStyleIdx="4" presStyleCnt="5"/>
      <dgm:spPr/>
    </dgm:pt>
  </dgm:ptLst>
  <dgm:cxnLst>
    <dgm:cxn modelId="{FAF9EF0D-7A77-7B42-8657-B1CB2E657621}" type="presOf" srcId="{44475173-664C-144E-969E-2C55A5006B1C}" destId="{DC05BF16-F5D8-2541-9E21-CB62C5F887B6}" srcOrd="0" destOrd="0" presId="urn:microsoft.com/office/officeart/2005/8/layout/cycle1"/>
    <dgm:cxn modelId="{FD87B332-1900-1A4E-97ED-FA5C045EB50E}" srcId="{44475173-664C-144E-969E-2C55A5006B1C}" destId="{3038AF6F-0F6B-504A-A004-17C4B7572683}" srcOrd="3" destOrd="0" parTransId="{521D43EC-8ECC-7D4A-B741-152D1758B756}" sibTransId="{CCC21958-330F-C84D-9F95-7CA7C358679C}"/>
    <dgm:cxn modelId="{F1362D35-F759-0A46-886E-72FB622E9608}" type="presOf" srcId="{CCC21958-330F-C84D-9F95-7CA7C358679C}" destId="{363B1766-6652-BA4C-BBCC-7BA185C8913F}" srcOrd="0" destOrd="0" presId="urn:microsoft.com/office/officeart/2005/8/layout/cycle1"/>
    <dgm:cxn modelId="{BC8F125C-3C22-2F4D-BF4A-47A84C589C39}" srcId="{44475173-664C-144E-969E-2C55A5006B1C}" destId="{20A78CB8-16E9-4F4E-821A-793F2E0E61A7}" srcOrd="0" destOrd="0" parTransId="{6B7FF1CB-190C-CC43-B673-4980267C3FF5}" sibTransId="{C6B0CB7D-00B8-A042-A008-1C9393BE5F92}"/>
    <dgm:cxn modelId="{F74A0248-52DE-374C-BD85-7C93E8D0A184}" type="presOf" srcId="{C6B0CB7D-00B8-A042-A008-1C9393BE5F92}" destId="{32CFF7B8-F762-594F-9A40-7E45C9241DBD}" srcOrd="0" destOrd="0" presId="urn:microsoft.com/office/officeart/2005/8/layout/cycle1"/>
    <dgm:cxn modelId="{B0AA9749-C6A0-1549-9B02-BAF6BA0DEB89}" srcId="{44475173-664C-144E-969E-2C55A5006B1C}" destId="{4EEB65A2-7AFB-914C-AE68-5EEADC824206}" srcOrd="2" destOrd="0" parTransId="{6F74F568-6B66-4C46-BD4D-C4E04FD1F369}" sibTransId="{ACE151FA-C126-724F-9F3E-2522CB6EE95B}"/>
    <dgm:cxn modelId="{89F44273-3729-EB43-B84A-4088B965E307}" srcId="{44475173-664C-144E-969E-2C55A5006B1C}" destId="{B1BB7022-2BA5-A145-9A4E-4C52C8F3A8C6}" srcOrd="1" destOrd="0" parTransId="{2F04A1AE-06F5-064B-8B0F-43B8836D7FC2}" sibTransId="{948FC5CB-3DEB-FA4E-AA03-DA5EC2B9A499}"/>
    <dgm:cxn modelId="{054A2674-3A79-2840-BB30-EBDC8EC8D365}" type="presOf" srcId="{4EEB65A2-7AFB-914C-AE68-5EEADC824206}" destId="{22815059-284E-F14A-9DAE-95F08578C746}" srcOrd="0" destOrd="0" presId="urn:microsoft.com/office/officeart/2005/8/layout/cycle1"/>
    <dgm:cxn modelId="{0419E08D-408E-EC4A-8490-4E0FE000E582}" type="presOf" srcId="{3038AF6F-0F6B-504A-A004-17C4B7572683}" destId="{05CD2747-0AC3-6647-8DFF-966057DE0B3E}" srcOrd="0" destOrd="0" presId="urn:microsoft.com/office/officeart/2005/8/layout/cycle1"/>
    <dgm:cxn modelId="{92903193-86CE-A448-AE86-5AE1F25E8D4F}" type="presOf" srcId="{C28A9B31-417B-234E-9E09-57CD5981B1DC}" destId="{2F4FDF76-E5AC-1B45-AD7B-F87EDB4129CA}" srcOrd="0" destOrd="0" presId="urn:microsoft.com/office/officeart/2005/8/layout/cycle1"/>
    <dgm:cxn modelId="{FB60C293-00A5-624E-B0E8-FEA9626402A2}" type="presOf" srcId="{B1BB7022-2BA5-A145-9A4E-4C52C8F3A8C6}" destId="{0004EC6F-EF0B-E146-AFCD-DFE670E00372}" srcOrd="0" destOrd="0" presId="urn:microsoft.com/office/officeart/2005/8/layout/cycle1"/>
    <dgm:cxn modelId="{9642BAA6-AD7C-AE46-A9EB-319C4E949FC7}" type="presOf" srcId="{948FC5CB-3DEB-FA4E-AA03-DA5EC2B9A499}" destId="{4414B6A9-601B-6242-9089-E8F1F22C6A07}" srcOrd="0" destOrd="0" presId="urn:microsoft.com/office/officeart/2005/8/layout/cycle1"/>
    <dgm:cxn modelId="{633335CD-1375-DE4B-9FBA-0AB4FE076085}" srcId="{44475173-664C-144E-969E-2C55A5006B1C}" destId="{C28A9B31-417B-234E-9E09-57CD5981B1DC}" srcOrd="4" destOrd="0" parTransId="{3232018E-60BF-9F43-8882-D4A665DB3CBF}" sibTransId="{CD334D66-270D-484F-B703-9D79620DABA1}"/>
    <dgm:cxn modelId="{58C6C8CD-379D-464B-891A-39485D984DD7}" type="presOf" srcId="{ACE151FA-C126-724F-9F3E-2522CB6EE95B}" destId="{FC6B136C-0880-0A43-B8BD-A9B8CEF41186}" srcOrd="0" destOrd="0" presId="urn:microsoft.com/office/officeart/2005/8/layout/cycle1"/>
    <dgm:cxn modelId="{EA8774E6-A58F-B249-B63B-8F41768B89A3}" type="presOf" srcId="{20A78CB8-16E9-4F4E-821A-793F2E0E61A7}" destId="{311C9DF9-F68F-7B43-AC71-2DDCC43BA1E0}" srcOrd="0" destOrd="0" presId="urn:microsoft.com/office/officeart/2005/8/layout/cycle1"/>
    <dgm:cxn modelId="{0C499CEE-41F0-D345-9B33-DAA1AD65D8A8}" type="presOf" srcId="{CD334D66-270D-484F-B703-9D79620DABA1}" destId="{68EE4A92-9F7F-5343-9265-99A90F333ABB}" srcOrd="0" destOrd="0" presId="urn:microsoft.com/office/officeart/2005/8/layout/cycle1"/>
    <dgm:cxn modelId="{C0F1A728-0363-1E4F-A3A6-80FEDE46040B}" type="presParOf" srcId="{DC05BF16-F5D8-2541-9E21-CB62C5F887B6}" destId="{4ECE61EA-1ECC-E448-ADF8-C4101F02519E}" srcOrd="0" destOrd="0" presId="urn:microsoft.com/office/officeart/2005/8/layout/cycle1"/>
    <dgm:cxn modelId="{65F30572-C3D0-8641-8964-39037D8D13A3}" type="presParOf" srcId="{DC05BF16-F5D8-2541-9E21-CB62C5F887B6}" destId="{311C9DF9-F68F-7B43-AC71-2DDCC43BA1E0}" srcOrd="1" destOrd="0" presId="urn:microsoft.com/office/officeart/2005/8/layout/cycle1"/>
    <dgm:cxn modelId="{B29B2A27-80F6-3A43-9822-12CE13193E70}" type="presParOf" srcId="{DC05BF16-F5D8-2541-9E21-CB62C5F887B6}" destId="{32CFF7B8-F762-594F-9A40-7E45C9241DBD}" srcOrd="2" destOrd="0" presId="urn:microsoft.com/office/officeart/2005/8/layout/cycle1"/>
    <dgm:cxn modelId="{ABEDF96E-0717-A546-9327-2DE28EB999B4}" type="presParOf" srcId="{DC05BF16-F5D8-2541-9E21-CB62C5F887B6}" destId="{47AA3DDD-8EB6-2A44-A2F2-449A38AE385A}" srcOrd="3" destOrd="0" presId="urn:microsoft.com/office/officeart/2005/8/layout/cycle1"/>
    <dgm:cxn modelId="{E2BCA0F5-5107-A344-B0EC-7D92173FD948}" type="presParOf" srcId="{DC05BF16-F5D8-2541-9E21-CB62C5F887B6}" destId="{0004EC6F-EF0B-E146-AFCD-DFE670E00372}" srcOrd="4" destOrd="0" presId="urn:microsoft.com/office/officeart/2005/8/layout/cycle1"/>
    <dgm:cxn modelId="{28C1EAB8-0C59-0F41-B7FF-893F4FB197D7}" type="presParOf" srcId="{DC05BF16-F5D8-2541-9E21-CB62C5F887B6}" destId="{4414B6A9-601B-6242-9089-E8F1F22C6A07}" srcOrd="5" destOrd="0" presId="urn:microsoft.com/office/officeart/2005/8/layout/cycle1"/>
    <dgm:cxn modelId="{C95EFB48-9869-7E43-AB2B-71F82E1E08C1}" type="presParOf" srcId="{DC05BF16-F5D8-2541-9E21-CB62C5F887B6}" destId="{D588382E-8B0A-754B-B969-55632D04E33D}" srcOrd="6" destOrd="0" presId="urn:microsoft.com/office/officeart/2005/8/layout/cycle1"/>
    <dgm:cxn modelId="{497FB8CB-B511-2440-A40D-C2DF79D023A4}" type="presParOf" srcId="{DC05BF16-F5D8-2541-9E21-CB62C5F887B6}" destId="{22815059-284E-F14A-9DAE-95F08578C746}" srcOrd="7" destOrd="0" presId="urn:microsoft.com/office/officeart/2005/8/layout/cycle1"/>
    <dgm:cxn modelId="{3A02DEDE-FD59-CC4C-8410-FEC5811A7CEA}" type="presParOf" srcId="{DC05BF16-F5D8-2541-9E21-CB62C5F887B6}" destId="{FC6B136C-0880-0A43-B8BD-A9B8CEF41186}" srcOrd="8" destOrd="0" presId="urn:microsoft.com/office/officeart/2005/8/layout/cycle1"/>
    <dgm:cxn modelId="{3E1497BD-1AC0-AC40-9711-92724B6417AD}" type="presParOf" srcId="{DC05BF16-F5D8-2541-9E21-CB62C5F887B6}" destId="{3D25F752-D936-E34A-B00E-76BF050771F2}" srcOrd="9" destOrd="0" presId="urn:microsoft.com/office/officeart/2005/8/layout/cycle1"/>
    <dgm:cxn modelId="{9953482B-7D1F-5D4B-9B97-601CE4DE3BE1}" type="presParOf" srcId="{DC05BF16-F5D8-2541-9E21-CB62C5F887B6}" destId="{05CD2747-0AC3-6647-8DFF-966057DE0B3E}" srcOrd="10" destOrd="0" presId="urn:microsoft.com/office/officeart/2005/8/layout/cycle1"/>
    <dgm:cxn modelId="{8C39C41A-99B2-594D-BE7B-CE568FFE89A0}" type="presParOf" srcId="{DC05BF16-F5D8-2541-9E21-CB62C5F887B6}" destId="{363B1766-6652-BA4C-BBCC-7BA185C8913F}" srcOrd="11" destOrd="0" presId="urn:microsoft.com/office/officeart/2005/8/layout/cycle1"/>
    <dgm:cxn modelId="{9E84B210-ECF5-B94D-B8F8-765372980967}" type="presParOf" srcId="{DC05BF16-F5D8-2541-9E21-CB62C5F887B6}" destId="{FDB71815-FB07-BA4D-95D4-E0A9F20C33D4}" srcOrd="12" destOrd="0" presId="urn:microsoft.com/office/officeart/2005/8/layout/cycle1"/>
    <dgm:cxn modelId="{1D6D1E6A-FB1C-7249-A3E7-22D06C7EF1B0}" type="presParOf" srcId="{DC05BF16-F5D8-2541-9E21-CB62C5F887B6}" destId="{2F4FDF76-E5AC-1B45-AD7B-F87EDB4129CA}" srcOrd="13" destOrd="0" presId="urn:microsoft.com/office/officeart/2005/8/layout/cycle1"/>
    <dgm:cxn modelId="{46EB9EAF-B879-E84E-8EFC-C3F42AF68667}" type="presParOf" srcId="{DC05BF16-F5D8-2541-9E21-CB62C5F887B6}" destId="{68EE4A92-9F7F-5343-9265-99A90F333ABB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1C9DF9-F68F-7B43-AC71-2DDCC43BA1E0}">
      <dsp:nvSpPr>
        <dsp:cNvPr id="0" name=""/>
        <dsp:cNvSpPr/>
      </dsp:nvSpPr>
      <dsp:spPr>
        <a:xfrm>
          <a:off x="3528499" y="29355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1. </a:t>
          </a:r>
          <a:r>
            <a:rPr lang="fr-FR" sz="1200" kern="1200" dirty="0" err="1"/>
            <a:t>Develop</a:t>
          </a:r>
          <a:r>
            <a:rPr lang="fr-FR" sz="1200" kern="1200" dirty="0"/>
            <a:t> ML </a:t>
          </a:r>
          <a:r>
            <a:rPr lang="fr-FR" sz="1200" kern="1200" dirty="0" err="1"/>
            <a:t>algorithm</a:t>
          </a:r>
          <a:r>
            <a:rPr lang="fr-FR" sz="1200" kern="1200" dirty="0"/>
            <a:t> to </a:t>
          </a:r>
          <a:r>
            <a:rPr lang="fr-FR" sz="1200" kern="1200" dirty="0" err="1"/>
            <a:t>detect</a:t>
          </a:r>
          <a:r>
            <a:rPr lang="fr-FR" sz="1200" kern="1200" dirty="0"/>
            <a:t> </a:t>
          </a:r>
          <a:r>
            <a:rPr lang="fr-FR" sz="1200" kern="1200" dirty="0" err="1"/>
            <a:t>frauds</a:t>
          </a:r>
          <a:endParaRPr lang="en-US" sz="1200" kern="1200" dirty="0"/>
        </a:p>
      </dsp:txBody>
      <dsp:txXfrm>
        <a:off x="3528499" y="29355"/>
        <a:ext cx="1006078" cy="1006078"/>
      </dsp:txXfrm>
    </dsp:sp>
    <dsp:sp modelId="{32CFF7B8-F762-594F-9A40-7E45C9241DBD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21292825"/>
            <a:gd name="adj4" fmla="val 19766604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04EC6F-EF0B-E146-AFCD-DFE670E00372}">
      <dsp:nvSpPr>
        <dsp:cNvPr id="0" name=""/>
        <dsp:cNvSpPr/>
      </dsp:nvSpPr>
      <dsp:spPr>
        <a:xfrm>
          <a:off x="4136359" y="1900156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200" kern="1200" dirty="0"/>
            <a:t>2. Have real-time </a:t>
          </a:r>
          <a:r>
            <a:rPr lang="fr-FR" sz="1200" kern="1200" dirty="0" err="1"/>
            <a:t>payment</a:t>
          </a:r>
          <a:r>
            <a:rPr lang="fr-FR" sz="1200" kern="1200" dirty="0"/>
            <a:t> transactions </a:t>
          </a:r>
          <a:r>
            <a:rPr lang="fr-FR" sz="1200" kern="1200" dirty="0" err="1"/>
            <a:t>recorded</a:t>
          </a:r>
          <a:r>
            <a:rPr lang="fr-FR" sz="1200" kern="1200" dirty="0"/>
            <a:t> and </a:t>
          </a:r>
          <a:r>
            <a:rPr lang="fr-FR" sz="1200" kern="1200" dirty="0" err="1"/>
            <a:t>predicted</a:t>
          </a:r>
          <a:endParaRPr lang="en-US" sz="1200" kern="1200" dirty="0"/>
        </a:p>
      </dsp:txBody>
      <dsp:txXfrm>
        <a:off x="4136359" y="1900156"/>
        <a:ext cx="1006078" cy="1006078"/>
      </dsp:txXfrm>
    </dsp:sp>
    <dsp:sp modelId="{4414B6A9-601B-6242-9089-E8F1F22C6A07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4014266"/>
            <a:gd name="adj4" fmla="val 225382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15059-284E-F14A-9DAE-95F08578C746}">
      <dsp:nvSpPr>
        <dsp:cNvPr id="0" name=""/>
        <dsp:cNvSpPr/>
      </dsp:nvSpPr>
      <dsp:spPr>
        <a:xfrm>
          <a:off x="2544960" y="3056374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3. Classify each payment and send prediction to notification center</a:t>
          </a:r>
        </a:p>
      </dsp:txBody>
      <dsp:txXfrm>
        <a:off x="2544960" y="3056374"/>
        <a:ext cx="1006078" cy="1006078"/>
      </dsp:txXfrm>
    </dsp:sp>
    <dsp:sp modelId="{FC6B136C-0880-0A43-B8BD-A9B8CEF41186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8210155"/>
            <a:gd name="adj4" fmla="val 644971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CD2747-0AC3-6647-8DFF-966057DE0B3E}">
      <dsp:nvSpPr>
        <dsp:cNvPr id="0" name=""/>
        <dsp:cNvSpPr/>
      </dsp:nvSpPr>
      <dsp:spPr>
        <a:xfrm>
          <a:off x="953562" y="1900156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4. Verification by user if prediction is valid</a:t>
          </a:r>
        </a:p>
      </dsp:txBody>
      <dsp:txXfrm>
        <a:off x="953562" y="1900156"/>
        <a:ext cx="1006078" cy="1006078"/>
      </dsp:txXfrm>
    </dsp:sp>
    <dsp:sp modelId="{363B1766-6652-BA4C-BBCC-7BA185C8913F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12297380"/>
            <a:gd name="adj4" fmla="val 10771160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4FDF76-E5AC-1B45-AD7B-F87EDB4129CA}">
      <dsp:nvSpPr>
        <dsp:cNvPr id="0" name=""/>
        <dsp:cNvSpPr/>
      </dsp:nvSpPr>
      <dsp:spPr>
        <a:xfrm>
          <a:off x="1561422" y="29355"/>
          <a:ext cx="1006078" cy="10060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5. Input new labelled data into ML-algorithm training</a:t>
          </a:r>
        </a:p>
      </dsp:txBody>
      <dsp:txXfrm>
        <a:off x="1561422" y="29355"/>
        <a:ext cx="1006078" cy="1006078"/>
      </dsp:txXfrm>
    </dsp:sp>
    <dsp:sp modelId="{68EE4A92-9F7F-5343-9265-99A90F333ABB}">
      <dsp:nvSpPr>
        <dsp:cNvPr id="0" name=""/>
        <dsp:cNvSpPr/>
      </dsp:nvSpPr>
      <dsp:spPr>
        <a:xfrm>
          <a:off x="1162170" y="289"/>
          <a:ext cx="3771658" cy="3771658"/>
        </a:xfrm>
        <a:prstGeom prst="circularArrow">
          <a:avLst>
            <a:gd name="adj1" fmla="val 5202"/>
            <a:gd name="adj2" fmla="val 336015"/>
            <a:gd name="adj3" fmla="val 16865256"/>
            <a:gd name="adj4" fmla="val 1519872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24.png>
</file>

<file path=ppt/media/image25.png>
</file>

<file path=ppt/media/image26.tiff>
</file>

<file path=ppt/media/image27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178bf3d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a5178bf3d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73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0265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7feb7f43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1c7feb7f43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7feb7f43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1c7feb7f43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6542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7feb7f43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1c7feb7f43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723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7feb7f43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1c7feb7f43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2941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7feb7f43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1c7feb7f43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5178bf3d4_2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ga5178bf3d4_2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c7fec24e0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g1c7fec24e0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7feb7f43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g1c7feb7f43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406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895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560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710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331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5178bf3d4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ga5178bf3d4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711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13" Type="http://schemas.openxmlformats.org/officeDocument/2006/relationships/image" Target="../media/image18.tiff"/><Relationship Id="rId3" Type="http://schemas.openxmlformats.org/officeDocument/2006/relationships/image" Target="../media/image5.tiff"/><Relationship Id="rId7" Type="http://schemas.openxmlformats.org/officeDocument/2006/relationships/image" Target="../media/image11.tiff"/><Relationship Id="rId12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11" Type="http://schemas.openxmlformats.org/officeDocument/2006/relationships/image" Target="../media/image17.tiff"/><Relationship Id="rId5" Type="http://schemas.openxmlformats.org/officeDocument/2006/relationships/image" Target="../media/image9.tiff"/><Relationship Id="rId10" Type="http://schemas.openxmlformats.org/officeDocument/2006/relationships/image" Target="../media/image16.tiff"/><Relationship Id="rId4" Type="http://schemas.openxmlformats.org/officeDocument/2006/relationships/image" Target="../media/image6.tiff"/><Relationship Id="rId9" Type="http://schemas.openxmlformats.org/officeDocument/2006/relationships/image" Target="../media/image15.tiff"/><Relationship Id="rId1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13" Type="http://schemas.openxmlformats.org/officeDocument/2006/relationships/image" Target="../media/image18.tiff"/><Relationship Id="rId3" Type="http://schemas.openxmlformats.org/officeDocument/2006/relationships/image" Target="../media/image5.tiff"/><Relationship Id="rId7" Type="http://schemas.openxmlformats.org/officeDocument/2006/relationships/image" Target="../media/image11.tiff"/><Relationship Id="rId12" Type="http://schemas.openxmlformats.org/officeDocument/2006/relationships/image" Target="../media/image1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11" Type="http://schemas.openxmlformats.org/officeDocument/2006/relationships/image" Target="../media/image17.tiff"/><Relationship Id="rId5" Type="http://schemas.openxmlformats.org/officeDocument/2006/relationships/image" Target="../media/image9.tiff"/><Relationship Id="rId10" Type="http://schemas.openxmlformats.org/officeDocument/2006/relationships/image" Target="../media/image16.tiff"/><Relationship Id="rId4" Type="http://schemas.openxmlformats.org/officeDocument/2006/relationships/image" Target="../media/image6.tiff"/><Relationship Id="rId9" Type="http://schemas.openxmlformats.org/officeDocument/2006/relationships/image" Target="../media/image15.tiff"/><Relationship Id="rId14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2.png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1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22.tiff"/><Relationship Id="rId7" Type="http://schemas.openxmlformats.org/officeDocument/2006/relationships/image" Target="../media/image1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10" Type="http://schemas.openxmlformats.org/officeDocument/2006/relationships/image" Target="../media/image14.tiff"/><Relationship Id="rId4" Type="http://schemas.openxmlformats.org/officeDocument/2006/relationships/image" Target="../media/image2.png"/><Relationship Id="rId9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2.png"/><Relationship Id="rId7" Type="http://schemas.openxmlformats.org/officeDocument/2006/relationships/image" Target="../media/image26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tiff"/><Relationship Id="rId5" Type="http://schemas.openxmlformats.org/officeDocument/2006/relationships/image" Target="../media/image18.tiff"/><Relationship Id="rId4" Type="http://schemas.openxmlformats.org/officeDocument/2006/relationships/image" Target="../media/image5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5.tiff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10" Type="http://schemas.openxmlformats.org/officeDocument/2006/relationships/image" Target="../media/image14.tiff"/><Relationship Id="rId4" Type="http://schemas.openxmlformats.org/officeDocument/2006/relationships/image" Target="../media/image6.tiff"/><Relationship Id="rId9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5.tiff"/><Relationship Id="rId7" Type="http://schemas.openxmlformats.org/officeDocument/2006/relationships/image" Target="../media/image11.tiff"/><Relationship Id="rId12" Type="http://schemas.openxmlformats.org/officeDocument/2006/relationships/image" Target="../media/image1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tiff"/><Relationship Id="rId11" Type="http://schemas.openxmlformats.org/officeDocument/2006/relationships/image" Target="../media/image13.tiff"/><Relationship Id="rId5" Type="http://schemas.openxmlformats.org/officeDocument/2006/relationships/image" Target="../media/image9.tiff"/><Relationship Id="rId10" Type="http://schemas.openxmlformats.org/officeDocument/2006/relationships/image" Target="../media/image16.tiff"/><Relationship Id="rId4" Type="http://schemas.openxmlformats.org/officeDocument/2006/relationships/image" Target="../media/image6.tiff"/><Relationship Id="rId9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718100" y="8667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Data Lead Project</a:t>
            </a:r>
            <a:endParaRPr sz="2100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844500" y="2225275"/>
            <a:ext cx="7271700" cy="9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4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Automatic</a:t>
            </a:r>
            <a: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r>
              <a:rPr lang="fr" sz="4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Fraud</a:t>
            </a:r>
            <a: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</a:t>
            </a:r>
            <a:r>
              <a:rPr lang="fr" sz="4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Detection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" name="Google Shape;62;p14">
            <a:extLst>
              <a:ext uri="{FF2B5EF4-FFF2-40B4-BE49-F238E27FC236}">
                <a16:creationId xmlns:a16="http://schemas.microsoft.com/office/drawing/2014/main" id="{5E59B77E-4AAC-5641-A856-50952B02E867}"/>
              </a:ext>
            </a:extLst>
          </p:cNvPr>
          <p:cNvSpPr txBox="1">
            <a:spLocks/>
          </p:cNvSpPr>
          <p:nvPr/>
        </p:nvSpPr>
        <p:spPr>
          <a:xfrm>
            <a:off x="6760715" y="3611851"/>
            <a:ext cx="2383285" cy="101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2800"/>
            </a:pPr>
            <a:r>
              <a:rPr lang="fr-FR" sz="24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Ophélie</a:t>
            </a:r>
          </a:p>
          <a:p>
            <a:pPr algn="l">
              <a:buSzPts val="2800"/>
            </a:pPr>
            <a:r>
              <a:rPr lang="fr-FR" sz="24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Céline</a:t>
            </a:r>
          </a:p>
          <a:p>
            <a:pPr algn="l">
              <a:buSzPts val="2800"/>
            </a:pPr>
            <a:r>
              <a:rPr lang="fr-FR" sz="24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Samba</a:t>
            </a:r>
          </a:p>
          <a:p>
            <a:pPr algn="l">
              <a:buSzPts val="2800"/>
            </a:pPr>
            <a:endParaRPr lang="fr-FR" sz="24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9D0260-5506-8A42-898C-51E70C6FE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72" y="1872344"/>
            <a:ext cx="803351" cy="4324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4DF8A3-6358-7343-B78A-D84DFF4B5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140" y="1912895"/>
            <a:ext cx="924503" cy="3398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6AF50C-F45B-C54C-B2DD-C69172EA0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1" y="518065"/>
            <a:ext cx="680873" cy="68087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236319B-166C-6C4D-9BCD-D81FDDD000D9}"/>
              </a:ext>
            </a:extLst>
          </p:cNvPr>
          <p:cNvSpPr/>
          <p:nvPr/>
        </p:nvSpPr>
        <p:spPr>
          <a:xfrm>
            <a:off x="2588860" y="266640"/>
            <a:ext cx="6239526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50885-0516-234F-994E-FB6104344B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33" t="28725" r="8581" b="24781"/>
          <a:stretch/>
        </p:blipFill>
        <p:spPr>
          <a:xfrm>
            <a:off x="6110850" y="559644"/>
            <a:ext cx="767298" cy="235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28BCC-FCEE-674B-A547-4F25F0DEAF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7019528" y="552226"/>
            <a:ext cx="1280160" cy="6662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1D618A-637E-1847-9DA7-83E15C1EBCAB}"/>
              </a:ext>
            </a:extLst>
          </p:cNvPr>
          <p:cNvCxnSpPr>
            <a:cxnSpLocks/>
          </p:cNvCxnSpPr>
          <p:nvPr/>
        </p:nvCxnSpPr>
        <p:spPr>
          <a:xfrm>
            <a:off x="6194909" y="894543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B0854-D843-5840-8193-7B57CF8F6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0119" y="512417"/>
            <a:ext cx="844785" cy="63522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89EEF8-3CA3-B843-B259-657FB3025F29}"/>
              </a:ext>
            </a:extLst>
          </p:cNvPr>
          <p:cNvCxnSpPr>
            <a:cxnSpLocks/>
          </p:cNvCxnSpPr>
          <p:nvPr/>
        </p:nvCxnSpPr>
        <p:spPr>
          <a:xfrm>
            <a:off x="4549887" y="830030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1451A8-EF51-5245-9D65-0ED9B15E2A31}"/>
              </a:ext>
            </a:extLst>
          </p:cNvPr>
          <p:cNvSpPr txBox="1"/>
          <p:nvPr/>
        </p:nvSpPr>
        <p:spPr>
          <a:xfrm>
            <a:off x="2683699" y="273507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1</a:t>
            </a:r>
            <a:r>
              <a:rPr lang="fr-FR" sz="1200" baseline="30000" dirty="0"/>
              <a:t>st</a:t>
            </a:r>
            <a:r>
              <a:rPr lang="fr-FR" sz="1200" dirty="0"/>
              <a:t> ETL : once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4A0BF9-19F1-CB48-BE40-47E82FF9E124}"/>
              </a:ext>
            </a:extLst>
          </p:cNvPr>
          <p:cNvCxnSpPr>
            <a:cxnSpLocks/>
          </p:cNvCxnSpPr>
          <p:nvPr/>
        </p:nvCxnSpPr>
        <p:spPr>
          <a:xfrm flipH="1">
            <a:off x="1852266" y="1190779"/>
            <a:ext cx="3435385" cy="6271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EA0E41-C3B0-044A-935E-1259AC3C9BF6}"/>
              </a:ext>
            </a:extLst>
          </p:cNvPr>
          <p:cNvSpPr txBox="1"/>
          <p:nvPr/>
        </p:nvSpPr>
        <p:spPr>
          <a:xfrm>
            <a:off x="1668278" y="1904186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444D8F0-AAA6-6745-A296-C0A6504D0937}"/>
              </a:ext>
            </a:extLst>
          </p:cNvPr>
          <p:cNvCxnSpPr>
            <a:cxnSpLocks/>
          </p:cNvCxnSpPr>
          <p:nvPr/>
        </p:nvCxnSpPr>
        <p:spPr>
          <a:xfrm>
            <a:off x="1793286" y="2343985"/>
            <a:ext cx="1" cy="4360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EBC0-1F5B-934A-8C65-5C88FCA22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9032" y="2780043"/>
            <a:ext cx="447748" cy="3366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FF4A205-5657-AE41-9EC2-39F7FAAD6E20}"/>
              </a:ext>
            </a:extLst>
          </p:cNvPr>
          <p:cNvSpPr txBox="1"/>
          <p:nvPr/>
        </p:nvSpPr>
        <p:spPr>
          <a:xfrm>
            <a:off x="2065141" y="2549211"/>
            <a:ext cx="12857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Model </a:t>
            </a:r>
            <a:r>
              <a:rPr lang="fr-FR" sz="900" dirty="0" err="1"/>
              <a:t>stored</a:t>
            </a:r>
            <a:r>
              <a:rPr lang="fr-FR" sz="900" dirty="0"/>
              <a:t> in S3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2EDC66A-E9FC-D843-B08B-4DAD92B53B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9740" y="4055703"/>
            <a:ext cx="1187446" cy="4551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5656635-8616-5D40-BF6F-484B25F21D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876" y="3807183"/>
            <a:ext cx="992807" cy="99280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E2CB147-B880-E344-9B65-E7B2A04E6250}"/>
              </a:ext>
            </a:extLst>
          </p:cNvPr>
          <p:cNvSpPr/>
          <p:nvPr/>
        </p:nvSpPr>
        <p:spPr>
          <a:xfrm>
            <a:off x="3675145" y="3633285"/>
            <a:ext cx="4597997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DEA55-2AC0-594C-821B-1FC3FA260EE2}"/>
              </a:ext>
            </a:extLst>
          </p:cNvPr>
          <p:cNvSpPr txBox="1"/>
          <p:nvPr/>
        </p:nvSpPr>
        <p:spPr>
          <a:xfrm>
            <a:off x="307794" y="3713588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Real-time Data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022DC-0E4F-3048-9173-685D6C0EAA45}"/>
              </a:ext>
            </a:extLst>
          </p:cNvPr>
          <p:cNvSpPr txBox="1"/>
          <p:nvPr/>
        </p:nvSpPr>
        <p:spPr>
          <a:xfrm>
            <a:off x="1290813" y="4149697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B33238-608D-4A41-BB7E-D52A44ADA708}"/>
              </a:ext>
            </a:extLst>
          </p:cNvPr>
          <p:cNvSpPr txBox="1"/>
          <p:nvPr/>
        </p:nvSpPr>
        <p:spPr>
          <a:xfrm>
            <a:off x="2389370" y="3841920"/>
            <a:ext cx="1285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Producer / Consumer</a:t>
            </a:r>
          </a:p>
          <a:p>
            <a:endParaRPr lang="fr-FR" sz="900" dirty="0"/>
          </a:p>
          <a:p>
            <a:endParaRPr lang="fr-FR" sz="900" dirty="0"/>
          </a:p>
          <a:p>
            <a:endParaRPr lang="fr-FR" sz="900" dirty="0"/>
          </a:p>
          <a:p>
            <a:r>
              <a:rPr lang="fr-FR" sz="900" dirty="0" err="1"/>
              <a:t>Prepocessing</a:t>
            </a:r>
            <a:r>
              <a:rPr lang="fr-FR" sz="900" dirty="0"/>
              <a:t> </a:t>
            </a:r>
          </a:p>
          <a:p>
            <a:r>
              <a:rPr lang="fr-FR" sz="900" dirty="0" err="1"/>
              <a:t>Prediction</a:t>
            </a:r>
            <a:endParaRPr lang="fr-FR" sz="9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341EC36-2ED4-5E4A-8192-7E4F4A9C17EB}"/>
              </a:ext>
            </a:extLst>
          </p:cNvPr>
          <p:cNvCxnSpPr>
            <a:cxnSpLocks/>
          </p:cNvCxnSpPr>
          <p:nvPr/>
        </p:nvCxnSpPr>
        <p:spPr>
          <a:xfrm>
            <a:off x="1819166" y="3570907"/>
            <a:ext cx="3255" cy="40904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575716A-1FFF-5F43-B0D7-1046B6920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2" y="3885746"/>
            <a:ext cx="680873" cy="680873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D09DD2-4BEC-CD4B-93A9-2C48FC5B93EF}"/>
              </a:ext>
            </a:extLst>
          </p:cNvPr>
          <p:cNvCxnSpPr>
            <a:cxnSpLocks/>
          </p:cNvCxnSpPr>
          <p:nvPr/>
        </p:nvCxnSpPr>
        <p:spPr>
          <a:xfrm>
            <a:off x="2879587" y="4278202"/>
            <a:ext cx="79555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36FF9B81-A7EC-2B4C-952E-9D6BFE3DAC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78671" y="3960589"/>
            <a:ext cx="844785" cy="635226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44106C3-3626-C74F-BC7E-A221C3B9128B}"/>
              </a:ext>
            </a:extLst>
          </p:cNvPr>
          <p:cNvCxnSpPr>
            <a:cxnSpLocks/>
          </p:cNvCxnSpPr>
          <p:nvPr/>
        </p:nvCxnSpPr>
        <p:spPr>
          <a:xfrm>
            <a:off x="4692015" y="4282741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F0F0D04D-7216-A341-BCFD-BF91E35DA1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37071" y="3887566"/>
            <a:ext cx="651074" cy="248199"/>
          </a:xfrm>
          <a:prstGeom prst="rect">
            <a:avLst/>
          </a:prstGeom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DF80017-141A-DC42-8A37-0274771A4EC1}"/>
              </a:ext>
            </a:extLst>
          </p:cNvPr>
          <p:cNvCxnSpPr>
            <a:cxnSpLocks/>
          </p:cNvCxnSpPr>
          <p:nvPr/>
        </p:nvCxnSpPr>
        <p:spPr>
          <a:xfrm>
            <a:off x="6295540" y="4290511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BADE9CAE-EE0A-1B4A-A6EA-80D05A49E1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40596" y="3895336"/>
            <a:ext cx="651074" cy="248199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7E9DE7D-4DB6-FF41-A88C-6C25F4A1CB7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6963754" y="3945098"/>
            <a:ext cx="1280160" cy="666207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4EBB3C2A-CC66-ED4F-96F2-CB75C69BE574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1793" t="3854" r="32591" b="5087"/>
          <a:stretch/>
        </p:blipFill>
        <p:spPr>
          <a:xfrm>
            <a:off x="7623202" y="353058"/>
            <a:ext cx="405469" cy="54173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82D81043-F53F-4242-8391-39BFDB58D4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1793" t="3854" r="32591" b="5087"/>
          <a:stretch/>
        </p:blipFill>
        <p:spPr>
          <a:xfrm>
            <a:off x="7623202" y="3736465"/>
            <a:ext cx="405469" cy="541736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CA15BD9-3428-CB44-8C78-215DABC8665F}"/>
              </a:ext>
            </a:extLst>
          </p:cNvPr>
          <p:cNvSpPr txBox="1"/>
          <p:nvPr/>
        </p:nvSpPr>
        <p:spPr>
          <a:xfrm>
            <a:off x="3722799" y="3615219"/>
            <a:ext cx="15648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2</a:t>
            </a:r>
            <a:r>
              <a:rPr lang="fr-FR" sz="1200" baseline="30000" dirty="0"/>
              <a:t>nd</a:t>
            </a:r>
            <a:r>
              <a:rPr lang="fr-FR" sz="1200" dirty="0"/>
              <a:t> ETL : </a:t>
            </a:r>
            <a:r>
              <a:rPr lang="fr-FR" sz="1200" dirty="0" err="1"/>
              <a:t>every</a:t>
            </a:r>
            <a:r>
              <a:rPr lang="fr-FR" sz="1200" dirty="0"/>
              <a:t> </a:t>
            </a:r>
            <a:r>
              <a:rPr lang="fr-FR" sz="1200" dirty="0" err="1"/>
              <a:t>hour</a:t>
            </a:r>
            <a:endParaRPr lang="fr-FR" sz="12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E0C7ACE-B7CA-6846-8A04-B32BC5D97B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70944" y="4115237"/>
            <a:ext cx="775137" cy="209107"/>
          </a:xfrm>
          <a:prstGeom prst="rect">
            <a:avLst/>
          </a:prstGeom>
        </p:spPr>
      </p:pic>
      <p:sp>
        <p:nvSpPr>
          <p:cNvPr id="45" name="Google Shape;68;p15">
            <a:extLst>
              <a:ext uri="{FF2B5EF4-FFF2-40B4-BE49-F238E27FC236}">
                <a16:creationId xmlns:a16="http://schemas.microsoft.com/office/drawing/2014/main" id="{0B5F1B6C-27EE-E24B-90F0-7AF158B05EE9}"/>
              </a:ext>
            </a:extLst>
          </p:cNvPr>
          <p:cNvSpPr txBox="1">
            <a:spLocks/>
          </p:cNvSpPr>
          <p:nvPr/>
        </p:nvSpPr>
        <p:spPr>
          <a:xfrm>
            <a:off x="216903" y="194609"/>
            <a:ext cx="319161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Data </a:t>
            </a:r>
            <a:r>
              <a:rPr lang="fr-FR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stack</a:t>
            </a:r>
            <a:endParaRPr lang="fr-FR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E65CE876-8185-164F-992A-4A7AB0ABE2AE}"/>
              </a:ext>
            </a:extLst>
          </p:cNvPr>
          <p:cNvSpPr/>
          <p:nvPr/>
        </p:nvSpPr>
        <p:spPr>
          <a:xfrm>
            <a:off x="787063" y="1763122"/>
            <a:ext cx="4681170" cy="1448962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BB602DE-9C09-9945-9A81-5CD1821557C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44686" y="2952646"/>
            <a:ext cx="482796" cy="4456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2C0DD58-F445-1B48-8212-DA386265C3D5}"/>
              </a:ext>
            </a:extLst>
          </p:cNvPr>
          <p:cNvSpPr txBox="1"/>
          <p:nvPr/>
        </p:nvSpPr>
        <p:spPr>
          <a:xfrm>
            <a:off x="314996" y="1354874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Model Conception</a:t>
            </a:r>
          </a:p>
        </p:txBody>
      </p:sp>
    </p:spTree>
    <p:extLst>
      <p:ext uri="{BB962C8B-B14F-4D97-AF65-F5344CB8AC3E}">
        <p14:creationId xmlns:p14="http://schemas.microsoft.com/office/powerpoint/2010/main" val="3436416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9D0260-5506-8A42-898C-51E70C6FE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72" y="1872344"/>
            <a:ext cx="803351" cy="4324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4DF8A3-6358-7343-B78A-D84DFF4B5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140" y="1912895"/>
            <a:ext cx="924503" cy="3398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6AF50C-F45B-C54C-B2DD-C69172EA0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1" y="518065"/>
            <a:ext cx="680873" cy="68087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236319B-166C-6C4D-9BCD-D81FDDD000D9}"/>
              </a:ext>
            </a:extLst>
          </p:cNvPr>
          <p:cNvSpPr/>
          <p:nvPr/>
        </p:nvSpPr>
        <p:spPr>
          <a:xfrm>
            <a:off x="2588860" y="266640"/>
            <a:ext cx="6239526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50885-0516-234F-994E-FB6104344B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33" t="28725" r="8581" b="24781"/>
          <a:stretch/>
        </p:blipFill>
        <p:spPr>
          <a:xfrm>
            <a:off x="6110850" y="559644"/>
            <a:ext cx="767298" cy="235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28BCC-FCEE-674B-A547-4F25F0DEAF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7019528" y="552226"/>
            <a:ext cx="1280160" cy="6662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1D618A-637E-1847-9DA7-83E15C1EBCAB}"/>
              </a:ext>
            </a:extLst>
          </p:cNvPr>
          <p:cNvCxnSpPr>
            <a:cxnSpLocks/>
          </p:cNvCxnSpPr>
          <p:nvPr/>
        </p:nvCxnSpPr>
        <p:spPr>
          <a:xfrm>
            <a:off x="6194909" y="894543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B0854-D843-5840-8193-7B57CF8F6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0119" y="512417"/>
            <a:ext cx="844785" cy="63522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89EEF8-3CA3-B843-B259-657FB3025F29}"/>
              </a:ext>
            </a:extLst>
          </p:cNvPr>
          <p:cNvCxnSpPr>
            <a:cxnSpLocks/>
          </p:cNvCxnSpPr>
          <p:nvPr/>
        </p:nvCxnSpPr>
        <p:spPr>
          <a:xfrm>
            <a:off x="4549887" y="830030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1451A8-EF51-5245-9D65-0ED9B15E2A31}"/>
              </a:ext>
            </a:extLst>
          </p:cNvPr>
          <p:cNvSpPr txBox="1"/>
          <p:nvPr/>
        </p:nvSpPr>
        <p:spPr>
          <a:xfrm>
            <a:off x="2683699" y="273507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1</a:t>
            </a:r>
            <a:r>
              <a:rPr lang="fr-FR" sz="1200" baseline="30000" dirty="0"/>
              <a:t>st</a:t>
            </a:r>
            <a:r>
              <a:rPr lang="fr-FR" sz="1200" dirty="0"/>
              <a:t> ETL : once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4A0BF9-19F1-CB48-BE40-47E82FF9E124}"/>
              </a:ext>
            </a:extLst>
          </p:cNvPr>
          <p:cNvCxnSpPr>
            <a:cxnSpLocks/>
          </p:cNvCxnSpPr>
          <p:nvPr/>
        </p:nvCxnSpPr>
        <p:spPr>
          <a:xfrm flipH="1">
            <a:off x="1852266" y="1190779"/>
            <a:ext cx="3435385" cy="6271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EA0E41-C3B0-044A-935E-1259AC3C9BF6}"/>
              </a:ext>
            </a:extLst>
          </p:cNvPr>
          <p:cNvSpPr txBox="1"/>
          <p:nvPr/>
        </p:nvSpPr>
        <p:spPr>
          <a:xfrm>
            <a:off x="1668278" y="1904186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444D8F0-AAA6-6745-A296-C0A6504D0937}"/>
              </a:ext>
            </a:extLst>
          </p:cNvPr>
          <p:cNvCxnSpPr>
            <a:cxnSpLocks/>
          </p:cNvCxnSpPr>
          <p:nvPr/>
        </p:nvCxnSpPr>
        <p:spPr>
          <a:xfrm>
            <a:off x="1793286" y="2343985"/>
            <a:ext cx="1" cy="4360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EBC0-1F5B-934A-8C65-5C88FCA22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9032" y="2780043"/>
            <a:ext cx="447748" cy="3366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FF4A205-5657-AE41-9EC2-39F7FAAD6E20}"/>
              </a:ext>
            </a:extLst>
          </p:cNvPr>
          <p:cNvSpPr txBox="1"/>
          <p:nvPr/>
        </p:nvSpPr>
        <p:spPr>
          <a:xfrm>
            <a:off x="2065141" y="2549211"/>
            <a:ext cx="12857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Model </a:t>
            </a:r>
            <a:r>
              <a:rPr lang="fr-FR" sz="900" dirty="0" err="1"/>
              <a:t>stored</a:t>
            </a:r>
            <a:r>
              <a:rPr lang="fr-FR" sz="900" dirty="0"/>
              <a:t> in S3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2EDC66A-E9FC-D843-B08B-4DAD92B53B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9740" y="4055703"/>
            <a:ext cx="1187446" cy="4551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5656635-8616-5D40-BF6F-484B25F21D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876" y="3807183"/>
            <a:ext cx="992807" cy="99280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E2CB147-B880-E344-9B65-E7B2A04E6250}"/>
              </a:ext>
            </a:extLst>
          </p:cNvPr>
          <p:cNvSpPr/>
          <p:nvPr/>
        </p:nvSpPr>
        <p:spPr>
          <a:xfrm>
            <a:off x="3675145" y="3633285"/>
            <a:ext cx="4597997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7DEA55-2AC0-594C-821B-1FC3FA260EE2}"/>
              </a:ext>
            </a:extLst>
          </p:cNvPr>
          <p:cNvSpPr txBox="1"/>
          <p:nvPr/>
        </p:nvSpPr>
        <p:spPr>
          <a:xfrm>
            <a:off x="307794" y="3713588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Real-time Data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022DC-0E4F-3048-9173-685D6C0EAA45}"/>
              </a:ext>
            </a:extLst>
          </p:cNvPr>
          <p:cNvSpPr txBox="1"/>
          <p:nvPr/>
        </p:nvSpPr>
        <p:spPr>
          <a:xfrm>
            <a:off x="1290813" y="4149697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B33238-608D-4A41-BB7E-D52A44ADA708}"/>
              </a:ext>
            </a:extLst>
          </p:cNvPr>
          <p:cNvSpPr txBox="1"/>
          <p:nvPr/>
        </p:nvSpPr>
        <p:spPr>
          <a:xfrm>
            <a:off x="2389370" y="3841920"/>
            <a:ext cx="1285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Producer / Consumer</a:t>
            </a:r>
          </a:p>
          <a:p>
            <a:endParaRPr lang="fr-FR" sz="900" dirty="0"/>
          </a:p>
          <a:p>
            <a:endParaRPr lang="fr-FR" sz="900" dirty="0"/>
          </a:p>
          <a:p>
            <a:endParaRPr lang="fr-FR" sz="900" dirty="0"/>
          </a:p>
          <a:p>
            <a:r>
              <a:rPr lang="fr-FR" sz="900" dirty="0" err="1"/>
              <a:t>Prepocessing</a:t>
            </a:r>
            <a:r>
              <a:rPr lang="fr-FR" sz="900" dirty="0"/>
              <a:t> </a:t>
            </a:r>
          </a:p>
          <a:p>
            <a:r>
              <a:rPr lang="fr-FR" sz="900" dirty="0" err="1"/>
              <a:t>Prediction</a:t>
            </a:r>
            <a:endParaRPr lang="fr-FR" sz="9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341EC36-2ED4-5E4A-8192-7E4F4A9C17EB}"/>
              </a:ext>
            </a:extLst>
          </p:cNvPr>
          <p:cNvCxnSpPr>
            <a:cxnSpLocks/>
          </p:cNvCxnSpPr>
          <p:nvPr/>
        </p:nvCxnSpPr>
        <p:spPr>
          <a:xfrm>
            <a:off x="1819166" y="3570907"/>
            <a:ext cx="3255" cy="40904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575716A-1FFF-5F43-B0D7-1046B6920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2" y="3885746"/>
            <a:ext cx="680873" cy="680873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D09DD2-4BEC-CD4B-93A9-2C48FC5B93EF}"/>
              </a:ext>
            </a:extLst>
          </p:cNvPr>
          <p:cNvCxnSpPr>
            <a:cxnSpLocks/>
          </p:cNvCxnSpPr>
          <p:nvPr/>
        </p:nvCxnSpPr>
        <p:spPr>
          <a:xfrm>
            <a:off x="2879587" y="4278202"/>
            <a:ext cx="79555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36FF9B81-A7EC-2B4C-952E-9D6BFE3DAC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78671" y="3960589"/>
            <a:ext cx="844785" cy="635226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44106C3-3626-C74F-BC7E-A221C3B9128B}"/>
              </a:ext>
            </a:extLst>
          </p:cNvPr>
          <p:cNvCxnSpPr>
            <a:cxnSpLocks/>
          </p:cNvCxnSpPr>
          <p:nvPr/>
        </p:nvCxnSpPr>
        <p:spPr>
          <a:xfrm>
            <a:off x="4692015" y="4282741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F0F0D04D-7216-A341-BCFD-BF91E35DA1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37071" y="3887566"/>
            <a:ext cx="651074" cy="248199"/>
          </a:xfrm>
          <a:prstGeom prst="rect">
            <a:avLst/>
          </a:prstGeom>
        </p:spPr>
      </p:pic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DF80017-141A-DC42-8A37-0274771A4EC1}"/>
              </a:ext>
            </a:extLst>
          </p:cNvPr>
          <p:cNvCxnSpPr>
            <a:cxnSpLocks/>
          </p:cNvCxnSpPr>
          <p:nvPr/>
        </p:nvCxnSpPr>
        <p:spPr>
          <a:xfrm>
            <a:off x="6295540" y="4290511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BADE9CAE-EE0A-1B4A-A6EA-80D05A49E11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40596" y="3895336"/>
            <a:ext cx="651074" cy="248199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17E9DE7D-4DB6-FF41-A88C-6C25F4A1CB7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6963754" y="3945098"/>
            <a:ext cx="1280160" cy="666207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4EBB3C2A-CC66-ED4F-96F2-CB75C69BE574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1793" t="3854" r="32591" b="5087"/>
          <a:stretch/>
        </p:blipFill>
        <p:spPr>
          <a:xfrm>
            <a:off x="7623202" y="353058"/>
            <a:ext cx="405469" cy="541736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82D81043-F53F-4242-8391-39BFDB58D4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1793" t="3854" r="32591" b="5087"/>
          <a:stretch/>
        </p:blipFill>
        <p:spPr>
          <a:xfrm>
            <a:off x="7623202" y="3736465"/>
            <a:ext cx="405469" cy="541736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CA15BD9-3428-CB44-8C78-215DABC8665F}"/>
              </a:ext>
            </a:extLst>
          </p:cNvPr>
          <p:cNvSpPr txBox="1"/>
          <p:nvPr/>
        </p:nvSpPr>
        <p:spPr>
          <a:xfrm>
            <a:off x="3722799" y="3615219"/>
            <a:ext cx="15648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2</a:t>
            </a:r>
            <a:r>
              <a:rPr lang="fr-FR" sz="1200" baseline="30000" dirty="0"/>
              <a:t>nd</a:t>
            </a:r>
            <a:r>
              <a:rPr lang="fr-FR" sz="1200" dirty="0"/>
              <a:t> ETL : </a:t>
            </a:r>
            <a:r>
              <a:rPr lang="fr-FR" sz="1200" dirty="0" err="1"/>
              <a:t>every</a:t>
            </a:r>
            <a:r>
              <a:rPr lang="fr-FR" sz="1200" dirty="0"/>
              <a:t> </a:t>
            </a:r>
            <a:r>
              <a:rPr lang="fr-FR" sz="1200" dirty="0" err="1"/>
              <a:t>hour</a:t>
            </a:r>
            <a:endParaRPr lang="fr-FR" sz="1200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02C4477-0726-9E4E-9A8F-CDFBB974B0A0}"/>
              </a:ext>
            </a:extLst>
          </p:cNvPr>
          <p:cNvCxnSpPr>
            <a:cxnSpLocks/>
          </p:cNvCxnSpPr>
          <p:nvPr/>
        </p:nvCxnSpPr>
        <p:spPr>
          <a:xfrm flipH="1" flipV="1">
            <a:off x="5663150" y="1539460"/>
            <a:ext cx="32904" cy="2302462"/>
          </a:xfrm>
          <a:prstGeom prst="straightConnector1">
            <a:avLst/>
          </a:prstGeom>
          <a:ln w="38100">
            <a:solidFill>
              <a:schemeClr val="accent5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47F8DF2-8285-DF49-9EE7-FCE36998EAEE}"/>
              </a:ext>
            </a:extLst>
          </p:cNvPr>
          <p:cNvSpPr txBox="1"/>
          <p:nvPr/>
        </p:nvSpPr>
        <p:spPr>
          <a:xfrm>
            <a:off x="5960491" y="2231577"/>
            <a:ext cx="2487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3rd ETL : data drift </a:t>
            </a:r>
            <a:r>
              <a:rPr lang="fr-FR" sz="1200" dirty="0" err="1"/>
              <a:t>analysis</a:t>
            </a:r>
            <a:r>
              <a:rPr lang="fr-FR" sz="1200" dirty="0"/>
              <a:t> </a:t>
            </a:r>
          </a:p>
          <a:p>
            <a:r>
              <a:rPr lang="fr-FR" sz="1200" dirty="0"/>
              <a:t>=&gt; Model update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E0C7ACE-B7CA-6846-8A04-B32BC5D97BB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70944" y="4115237"/>
            <a:ext cx="775137" cy="209107"/>
          </a:xfrm>
          <a:prstGeom prst="rect">
            <a:avLst/>
          </a:prstGeom>
        </p:spPr>
      </p:pic>
      <p:sp>
        <p:nvSpPr>
          <p:cNvPr id="45" name="Google Shape;68;p15">
            <a:extLst>
              <a:ext uri="{FF2B5EF4-FFF2-40B4-BE49-F238E27FC236}">
                <a16:creationId xmlns:a16="http://schemas.microsoft.com/office/drawing/2014/main" id="{0B5F1B6C-27EE-E24B-90F0-7AF158B05EE9}"/>
              </a:ext>
            </a:extLst>
          </p:cNvPr>
          <p:cNvSpPr txBox="1">
            <a:spLocks/>
          </p:cNvSpPr>
          <p:nvPr/>
        </p:nvSpPr>
        <p:spPr>
          <a:xfrm>
            <a:off x="216903" y="194609"/>
            <a:ext cx="319161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Data </a:t>
            </a:r>
            <a:r>
              <a:rPr lang="fr-FR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stack</a:t>
            </a:r>
            <a:endParaRPr lang="fr-FR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E65CE876-8185-164F-992A-4A7AB0ABE2AE}"/>
              </a:ext>
            </a:extLst>
          </p:cNvPr>
          <p:cNvSpPr/>
          <p:nvPr/>
        </p:nvSpPr>
        <p:spPr>
          <a:xfrm>
            <a:off x="787063" y="1763122"/>
            <a:ext cx="4681170" cy="1448962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BB602DE-9C09-9945-9A81-5CD1821557C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44686" y="2952646"/>
            <a:ext cx="482796" cy="445658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8FF4FBE-58A6-ED48-9372-BE3BCC3A1B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40155" y="2336802"/>
            <a:ext cx="651074" cy="24819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3CDC1237-039C-4A46-8869-5765BBC8A6C9}"/>
              </a:ext>
            </a:extLst>
          </p:cNvPr>
          <p:cNvSpPr txBox="1"/>
          <p:nvPr/>
        </p:nvSpPr>
        <p:spPr>
          <a:xfrm>
            <a:off x="314996" y="1354874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Model Conception</a:t>
            </a:r>
          </a:p>
        </p:txBody>
      </p:sp>
    </p:spTree>
    <p:extLst>
      <p:ext uri="{BB962C8B-B14F-4D97-AF65-F5344CB8AC3E}">
        <p14:creationId xmlns:p14="http://schemas.microsoft.com/office/powerpoint/2010/main" val="1350426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– 1st ETL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40F9B0-D356-634B-AD16-88CE6CAC6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0523" y="868756"/>
            <a:ext cx="4932035" cy="32925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D7FA19-1F62-DD48-BB24-0285E7935B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33" t="28725" r="8581" b="24781"/>
          <a:stretch/>
        </p:blipFill>
        <p:spPr>
          <a:xfrm>
            <a:off x="1268610" y="1620015"/>
            <a:ext cx="767298" cy="2352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89A162-E1C2-4A48-AFD7-C26EA01EFC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478" t="21884" r="13478" b="20471"/>
          <a:stretch/>
        </p:blipFill>
        <p:spPr>
          <a:xfrm>
            <a:off x="2177288" y="1612597"/>
            <a:ext cx="1280160" cy="66620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02BBB19-D7FA-9F45-B442-017A7DCE58C7}"/>
              </a:ext>
            </a:extLst>
          </p:cNvPr>
          <p:cNvCxnSpPr>
            <a:cxnSpLocks/>
          </p:cNvCxnSpPr>
          <p:nvPr/>
        </p:nvCxnSpPr>
        <p:spPr>
          <a:xfrm>
            <a:off x="1352669" y="1954914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AA2A897-D9A5-5A48-847D-7EB65EF8EE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879" y="1572788"/>
            <a:ext cx="844785" cy="6352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A186FA-7A00-7B45-8D3F-2F731339E92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793" t="3854" r="32591" b="5087"/>
          <a:stretch/>
        </p:blipFill>
        <p:spPr>
          <a:xfrm>
            <a:off x="2780962" y="1413429"/>
            <a:ext cx="405469" cy="54173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– ML Conception via </a:t>
            </a: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MLFlow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F9E543-A60E-5541-A092-DAA7FF410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842" y="1872344"/>
            <a:ext cx="803351" cy="4324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FDAF85-7AF8-E445-931A-6DD97C84BC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1710" y="1912895"/>
            <a:ext cx="924503" cy="3398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2E73126-61F7-B04B-9FA3-0EF1DF78AB67}"/>
              </a:ext>
            </a:extLst>
          </p:cNvPr>
          <p:cNvSpPr txBox="1"/>
          <p:nvPr/>
        </p:nvSpPr>
        <p:spPr>
          <a:xfrm>
            <a:off x="1032848" y="1904186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7B6F04-E290-F24A-A2E6-1779F3F58368}"/>
              </a:ext>
            </a:extLst>
          </p:cNvPr>
          <p:cNvCxnSpPr>
            <a:cxnSpLocks/>
          </p:cNvCxnSpPr>
          <p:nvPr/>
        </p:nvCxnSpPr>
        <p:spPr>
          <a:xfrm>
            <a:off x="1157856" y="2343985"/>
            <a:ext cx="1" cy="4360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5BC53E82-D4CE-B044-B8CC-C0F68DDA49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3602" y="2780043"/>
            <a:ext cx="447748" cy="33667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FD13D9-4D47-0B46-8E19-FAD67EACB2C5}"/>
              </a:ext>
            </a:extLst>
          </p:cNvPr>
          <p:cNvSpPr txBox="1"/>
          <p:nvPr/>
        </p:nvSpPr>
        <p:spPr>
          <a:xfrm>
            <a:off x="1429711" y="2549211"/>
            <a:ext cx="12857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Model </a:t>
            </a:r>
            <a:r>
              <a:rPr lang="fr-FR" sz="900" dirty="0" err="1"/>
              <a:t>stored</a:t>
            </a:r>
            <a:r>
              <a:rPr lang="fr-FR" sz="900" dirty="0"/>
              <a:t> in S3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E48D63E-8AC0-A946-9C93-DCD04D502D5F}"/>
              </a:ext>
            </a:extLst>
          </p:cNvPr>
          <p:cNvSpPr/>
          <p:nvPr/>
        </p:nvSpPr>
        <p:spPr>
          <a:xfrm>
            <a:off x="151633" y="1763122"/>
            <a:ext cx="2563854" cy="1448962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9E7FE53-F33D-0548-9D5B-DA7E7BA19C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256" y="2952646"/>
            <a:ext cx="482796" cy="4456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DC0263-4595-CC44-B878-C4B9B555F5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33679" y="1139126"/>
            <a:ext cx="5815582" cy="341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27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2;p17">
            <a:extLst>
              <a:ext uri="{FF2B5EF4-FFF2-40B4-BE49-F238E27FC236}">
                <a16:creationId xmlns:a16="http://schemas.microsoft.com/office/drawing/2014/main" id="{B9E26DDE-F19F-B398-95BB-1DB48D3DED17}"/>
              </a:ext>
            </a:extLst>
          </p:cNvPr>
          <p:cNvSpPr txBox="1">
            <a:spLocks/>
          </p:cNvSpPr>
          <p:nvPr/>
        </p:nvSpPr>
        <p:spPr>
          <a:xfrm>
            <a:off x="1192663" y="403309"/>
            <a:ext cx="6786323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 – ML Conception via MLFlow</a:t>
            </a:r>
          </a:p>
        </p:txBody>
      </p:sp>
      <p:pic>
        <p:nvPicPr>
          <p:cNvPr id="5" name="Google Shape;83;p17">
            <a:extLst>
              <a:ext uri="{FF2B5EF4-FFF2-40B4-BE49-F238E27FC236}">
                <a16:creationId xmlns:a16="http://schemas.microsoft.com/office/drawing/2014/main" id="{A26B811D-B98F-968C-4E6B-46E7537AD0C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4;p17">
            <a:extLst>
              <a:ext uri="{FF2B5EF4-FFF2-40B4-BE49-F238E27FC236}">
                <a16:creationId xmlns:a16="http://schemas.microsoft.com/office/drawing/2014/main" id="{8D457E77-F82A-B6DF-3049-7B0BA7BDAAB9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2023-07-24 15-14-50">
            <a:hlinkClick r:id="" action="ppaction://media"/>
            <a:extLst>
              <a:ext uri="{FF2B5EF4-FFF2-40B4-BE49-F238E27FC236}">
                <a16:creationId xmlns:a16="http://schemas.microsoft.com/office/drawing/2014/main" id="{D09D9EF6-BC73-7169-5680-9DF9AC0DF2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9430" y="1002047"/>
            <a:ext cx="6645590" cy="373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2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6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7E0DFC-B7BE-A94A-B78D-97A74299C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40" y="1357744"/>
            <a:ext cx="8437882" cy="3357365"/>
          </a:xfrm>
          <a:prstGeom prst="rect">
            <a:avLst/>
          </a:prstGeom>
        </p:spPr>
      </p:pic>
      <p:sp>
        <p:nvSpPr>
          <p:cNvPr id="82" name="Google Shape;82;p17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– 2</a:t>
            </a:r>
            <a:r>
              <a:rPr lang="fr" sz="2500" baseline="30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nd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ETL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8B6085-752E-1942-895A-492F31B8F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79" y="4061170"/>
            <a:ext cx="719287" cy="275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28A66A-A3CB-2940-A2E6-3758426FB6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375" y="3607010"/>
            <a:ext cx="487416" cy="4874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E16C35-6A52-E648-8DBF-10359F5A3A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6082" y="4370153"/>
            <a:ext cx="637850" cy="4796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99D34D-96F8-034A-8800-97596780374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78" t="21884" r="13478" b="20471"/>
          <a:stretch/>
        </p:blipFill>
        <p:spPr>
          <a:xfrm>
            <a:off x="3850214" y="4360138"/>
            <a:ext cx="811488" cy="42230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7AA5577-C764-4E4E-A6E1-650EB3F5B4F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1793" t="3854" r="32591" b="5087"/>
          <a:stretch/>
        </p:blipFill>
        <p:spPr>
          <a:xfrm>
            <a:off x="4738510" y="4336897"/>
            <a:ext cx="288894" cy="3859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711588E-4E86-A643-8B3B-23CE94C721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3375" y="4216596"/>
            <a:ext cx="482796" cy="44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868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2;p17">
            <a:extLst>
              <a:ext uri="{FF2B5EF4-FFF2-40B4-BE49-F238E27FC236}">
                <a16:creationId xmlns:a16="http://schemas.microsoft.com/office/drawing/2014/main" id="{6D0A174F-B77E-F09A-5AC7-284C591126A1}"/>
              </a:ext>
            </a:extLst>
          </p:cNvPr>
          <p:cNvSpPr txBox="1">
            <a:spLocks/>
          </p:cNvSpPr>
          <p:nvPr/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 – 2</a:t>
            </a:r>
            <a:r>
              <a:rPr lang="fr-FR" sz="2500" baseline="30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nd</a:t>
            </a:r>
            <a:r>
              <a:rPr lang="fr-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ETL</a:t>
            </a:r>
            <a:endParaRPr lang="fr-FR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" name="Google Shape;83;p17">
            <a:extLst>
              <a:ext uri="{FF2B5EF4-FFF2-40B4-BE49-F238E27FC236}">
                <a16:creationId xmlns:a16="http://schemas.microsoft.com/office/drawing/2014/main" id="{ED02F8FB-24D8-4932-0A93-5FC9B2A8FE5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84;p17">
            <a:extLst>
              <a:ext uri="{FF2B5EF4-FFF2-40B4-BE49-F238E27FC236}">
                <a16:creationId xmlns:a16="http://schemas.microsoft.com/office/drawing/2014/main" id="{9516A1FB-6BFE-41BC-2F65-CD24115758B9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2023-07-24_15-04-29">
            <a:hlinkClick r:id="" action="ppaction://media"/>
            <a:extLst>
              <a:ext uri="{FF2B5EF4-FFF2-40B4-BE49-F238E27FC236}">
                <a16:creationId xmlns:a16="http://schemas.microsoft.com/office/drawing/2014/main" id="{FF87CAB5-F4E6-C9E7-1B51-EE46F903420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938" end="22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2664" y="990596"/>
            <a:ext cx="6762279" cy="380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4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Demo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– BDD </a:t>
            </a: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before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/ </a:t>
            </a: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after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91680B-377C-974B-B6F5-34470703F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632" y="1055389"/>
            <a:ext cx="3206698" cy="37176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4E68FA3-DC3D-E04E-B903-1C52003D9010}"/>
              </a:ext>
            </a:extLst>
          </p:cNvPr>
          <p:cNvSpPr/>
          <p:nvPr/>
        </p:nvSpPr>
        <p:spPr>
          <a:xfrm>
            <a:off x="1270860" y="4200041"/>
            <a:ext cx="836909" cy="224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F29AC4-5466-D541-A4B5-AFDAC3493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7558" y="1055389"/>
            <a:ext cx="3893578" cy="348095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D1EB8DF-4C03-9B4B-8569-B6AF9533A1F9}"/>
              </a:ext>
            </a:extLst>
          </p:cNvPr>
          <p:cNvSpPr/>
          <p:nvPr/>
        </p:nvSpPr>
        <p:spPr>
          <a:xfrm>
            <a:off x="4831478" y="4194053"/>
            <a:ext cx="836909" cy="2247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2B4B17-B0A6-DB42-BAAF-E27D753977FB}"/>
              </a:ext>
            </a:extLst>
          </p:cNvPr>
          <p:cNvCxnSpPr/>
          <p:nvPr/>
        </p:nvCxnSpPr>
        <p:spPr>
          <a:xfrm>
            <a:off x="2483997" y="4287982"/>
            <a:ext cx="2157276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920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What’s next? </a:t>
            </a:r>
            <a:endParaRPr sz="25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B970F-3AF9-F740-BAB0-7EDACEFF5C81}"/>
              </a:ext>
            </a:extLst>
          </p:cNvPr>
          <p:cNvSpPr txBox="1"/>
          <p:nvPr/>
        </p:nvSpPr>
        <p:spPr>
          <a:xfrm>
            <a:off x="1887430" y="1511935"/>
            <a:ext cx="65521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Improvement</a:t>
            </a:r>
            <a:r>
              <a:rPr lang="fr-FR" dirty="0"/>
              <a:t> of ML </a:t>
            </a:r>
            <a:r>
              <a:rPr lang="fr-FR" dirty="0" err="1"/>
              <a:t>algorithm</a:t>
            </a:r>
            <a:r>
              <a:rPr lang="fr-FR" dirty="0"/>
              <a:t> model : </a:t>
            </a:r>
            <a:r>
              <a:rPr lang="fr-FR" dirty="0" err="1"/>
              <a:t>imbalanced</a:t>
            </a:r>
            <a:r>
              <a:rPr lang="fr-FR" dirty="0"/>
              <a:t> </a:t>
            </a:r>
            <a:r>
              <a:rPr lang="fr-FR" dirty="0" err="1"/>
              <a:t>dataset</a:t>
            </a:r>
            <a:r>
              <a:rPr lang="fr-FR" dirty="0"/>
              <a:t> (SMOTE </a:t>
            </a:r>
            <a:r>
              <a:rPr lang="fr-FR" dirty="0" err="1"/>
              <a:t>strategy</a:t>
            </a:r>
            <a:r>
              <a:rPr lang="fr-F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 Monitor Data Drift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evidently</a:t>
            </a:r>
            <a:r>
              <a:rPr lang="fr-FR" dirty="0"/>
              <a:t> </a:t>
            </a:r>
            <a:r>
              <a:rPr lang="fr-FR" dirty="0" err="1"/>
              <a:t>library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3rd ETL to </a:t>
            </a:r>
            <a:r>
              <a:rPr lang="fr-FR" dirty="0" err="1"/>
              <a:t>implement</a:t>
            </a:r>
            <a:r>
              <a:rPr lang="fr-FR" dirty="0"/>
              <a:t> : </a:t>
            </a:r>
            <a:r>
              <a:rPr lang="fr-FR" dirty="0" err="1"/>
              <a:t>ongoing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update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correctly</a:t>
            </a:r>
            <a:r>
              <a:rPr lang="fr-FR" dirty="0"/>
              <a:t> </a:t>
            </a:r>
            <a:r>
              <a:rPr lang="fr-FR" dirty="0" err="1"/>
              <a:t>labelled</a:t>
            </a:r>
            <a:r>
              <a:rPr lang="fr-FR" dirty="0"/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fr-FR" dirty="0"/>
              <a:t> </a:t>
            </a:r>
            <a:r>
              <a:rPr lang="fr-FR" dirty="0" err="1"/>
              <a:t>Alerts</a:t>
            </a:r>
            <a:r>
              <a:rPr lang="fr-FR" dirty="0"/>
              <a:t> and notification on real time </a:t>
            </a:r>
            <a:r>
              <a:rPr lang="fr-FR" dirty="0" err="1"/>
              <a:t>frauds</a:t>
            </a:r>
            <a:endParaRPr lang="fr-FR" dirty="0"/>
          </a:p>
          <a:p>
            <a:pPr lvl="5"/>
            <a:endParaRPr lang="fr-FR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r>
              <a:rPr lang="fr-FR" dirty="0"/>
              <a:t>Data </a:t>
            </a:r>
            <a:r>
              <a:rPr lang="fr-FR" dirty="0" err="1"/>
              <a:t>accessibility</a:t>
            </a:r>
            <a:r>
              <a:rPr lang="fr-FR" dirty="0"/>
              <a:t> for </a:t>
            </a:r>
            <a:r>
              <a:rPr lang="fr-FR" dirty="0" err="1"/>
              <a:t>internal</a:t>
            </a:r>
            <a:r>
              <a:rPr lang="fr-FR" dirty="0"/>
              <a:t> </a:t>
            </a:r>
            <a:r>
              <a:rPr lang="fr-FR" dirty="0" err="1"/>
              <a:t>bank</a:t>
            </a:r>
            <a:r>
              <a:rPr lang="fr-FR" dirty="0"/>
              <a:t> </a:t>
            </a:r>
            <a:r>
              <a:rPr lang="fr-FR" dirty="0" err="1"/>
              <a:t>analysis</a:t>
            </a:r>
            <a:endParaRPr lang="fr-FR" dirty="0"/>
          </a:p>
          <a:p>
            <a:pPr marL="285750" lvl="5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A4A00A-87D1-8A40-B7F5-64A1F179D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38" y="1482596"/>
            <a:ext cx="803351" cy="4324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082BCD-0291-1A41-B011-E2B75B6237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244" y="3462623"/>
            <a:ext cx="775137" cy="209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1A1C19-26D8-6C43-BA1D-FFEBB53809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315" y="2839811"/>
            <a:ext cx="651074" cy="248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AB49C6-074E-5C44-A90F-E384FAA6E3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848" y="2054938"/>
            <a:ext cx="1617080" cy="4811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FCEE53-96C5-0143-B454-672047387C5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78" t="21884" r="13478" b="20471"/>
          <a:stretch/>
        </p:blipFill>
        <p:spPr>
          <a:xfrm>
            <a:off x="704244" y="4053868"/>
            <a:ext cx="1102346" cy="57367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ctrTitle" idx="4294967295"/>
          </p:nvPr>
        </p:nvSpPr>
        <p:spPr>
          <a:xfrm>
            <a:off x="1089725" y="1970775"/>
            <a:ext cx="6269100" cy="6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52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Any questions ?</a:t>
            </a:r>
            <a:endParaRPr sz="5200" i="0" u="none" strike="noStrike" cap="non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32375" y="915775"/>
            <a:ext cx="797425" cy="8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5500" y="-17775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90600" y="1138675"/>
            <a:ext cx="2513100" cy="3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Objective : </a:t>
            </a:r>
            <a:r>
              <a:rPr lang="fr" sz="24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fraud</a:t>
            </a:r>
            <a:r>
              <a:rPr lang="fr" sz="24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" sz="24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detection</a:t>
            </a:r>
            <a:endParaRPr sz="24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2;p14">
            <a:extLst>
              <a:ext uri="{FF2B5EF4-FFF2-40B4-BE49-F238E27FC236}">
                <a16:creationId xmlns:a16="http://schemas.microsoft.com/office/drawing/2014/main" id="{D86748A0-1BF5-9E4E-9DEF-C27AAA3ACC91}"/>
              </a:ext>
            </a:extLst>
          </p:cNvPr>
          <p:cNvSpPr txBox="1">
            <a:spLocks/>
          </p:cNvSpPr>
          <p:nvPr/>
        </p:nvSpPr>
        <p:spPr>
          <a:xfrm>
            <a:off x="3798774" y="482852"/>
            <a:ext cx="4833781" cy="3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In 2019,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European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Central Bank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estimated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fraudulent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credit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car transactions up to 1 Billion Euros 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Goal : use AI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can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help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detect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fraudulent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payments</a:t>
            </a:r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marL="285750" indent="-285750">
              <a:buFontTx/>
              <a:buChar char="-"/>
            </a:pP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Real time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payment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ingestion</a:t>
            </a:r>
          </a:p>
          <a:p>
            <a:pPr marL="285750" indent="-285750">
              <a:buFontTx/>
              <a:buChar char="-"/>
            </a:pP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Efficient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fraudulent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fr-FR" sz="1800" dirty="0" err="1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payment</a:t>
            </a:r>
            <a:r>
              <a:rPr lang="fr-FR" sz="1800" dirty="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 detector</a:t>
            </a:r>
          </a:p>
          <a:p>
            <a:pPr marL="285750" indent="-285750">
              <a:buFontTx/>
              <a:buChar char="-"/>
            </a:pPr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lvl="2" indent="-3429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  <a:p>
            <a:endParaRPr lang="fr-FR" sz="1800" dirty="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00A3C3-5FB4-1646-8CF1-1757DB278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55" y="2402236"/>
            <a:ext cx="2834290" cy="17656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253867-6693-4F4B-88CE-64E6C2739E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7977" y="3285047"/>
            <a:ext cx="1021652" cy="10985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ctrTitle" idx="4294967295"/>
          </p:nvPr>
        </p:nvSpPr>
        <p:spPr>
          <a:xfrm>
            <a:off x="1040275" y="154222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Proposed</a:t>
            </a: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solution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894" y="223079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D7BF8-2D31-AE44-8EA5-F8498C85000D}"/>
              </a:ext>
            </a:extLst>
          </p:cNvPr>
          <p:cNvSpPr txBox="1"/>
          <p:nvPr/>
        </p:nvSpPr>
        <p:spPr>
          <a:xfrm>
            <a:off x="490203" y="1822969"/>
            <a:ext cx="67553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fr-FR" sz="2000" i="1" dirty="0"/>
          </a:p>
          <a:p>
            <a:pPr marL="342900" indent="-342900">
              <a:buAutoNum type="arabicPeriod"/>
            </a:pPr>
            <a:endParaRPr lang="fr-FR" sz="20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A16EBB9-BA6C-8E4B-921E-B1E885AF76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1539778"/>
              </p:ext>
            </p:extLst>
          </p:nvPr>
        </p:nvGraphicFramePr>
        <p:xfrm>
          <a:off x="1754271" y="71850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23124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1. Training </a:t>
            </a:r>
            <a:r>
              <a:rPr lang="fr" sz="2500" i="0" u="none" strike="noStrike" cap="none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Dataset</a:t>
            </a: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EDA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AC12F-10D7-5B43-BE6B-67DE6727B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842" y="403309"/>
            <a:ext cx="803351" cy="432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B09D6E-47F9-054A-BDA4-B91B4E879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139" y="499950"/>
            <a:ext cx="924503" cy="3398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1B1B44-7FF2-C44D-A782-2A09C1A6CF5C}"/>
              </a:ext>
            </a:extLst>
          </p:cNvPr>
          <p:cNvSpPr txBox="1"/>
          <p:nvPr/>
        </p:nvSpPr>
        <p:spPr>
          <a:xfrm>
            <a:off x="299232" y="1076796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Approximately</a:t>
            </a:r>
            <a:r>
              <a:rPr lang="fr-FR" dirty="0"/>
              <a:t> </a:t>
            </a:r>
            <a:r>
              <a:rPr lang="fr-FR" dirty="0">
                <a:solidFill>
                  <a:srgbClr val="C00000"/>
                </a:solidFill>
              </a:rPr>
              <a:t>0.39 % </a:t>
            </a:r>
            <a:r>
              <a:rPr lang="fr-FR" dirty="0" err="1">
                <a:solidFill>
                  <a:srgbClr val="C00000"/>
                </a:solidFill>
              </a:rPr>
              <a:t>fraud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/>
              <a:t>(553574 </a:t>
            </a:r>
            <a:r>
              <a:rPr lang="fr-FR" dirty="0" err="1"/>
              <a:t>true</a:t>
            </a:r>
            <a:r>
              <a:rPr lang="fr-FR" dirty="0"/>
              <a:t> transactions and 492 </a:t>
            </a:r>
            <a:r>
              <a:rPr lang="fr-FR" dirty="0" err="1"/>
              <a:t>frauds</a:t>
            </a:r>
            <a:r>
              <a:rPr lang="fr-FR" dirty="0"/>
              <a:t>)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1. Training </a:t>
            </a:r>
            <a:r>
              <a:rPr lang="fr" sz="2500" i="0" u="none" strike="noStrike" cap="none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Dataset</a:t>
            </a: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EDA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AC12F-10D7-5B43-BE6B-67DE6727B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842" y="403309"/>
            <a:ext cx="803351" cy="432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B09D6E-47F9-054A-BDA4-B91B4E879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139" y="499950"/>
            <a:ext cx="924503" cy="3398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1B1B44-7FF2-C44D-A782-2A09C1A6CF5C}"/>
              </a:ext>
            </a:extLst>
          </p:cNvPr>
          <p:cNvSpPr txBox="1"/>
          <p:nvPr/>
        </p:nvSpPr>
        <p:spPr>
          <a:xfrm>
            <a:off x="299232" y="1076796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Approximately</a:t>
            </a:r>
            <a:r>
              <a:rPr lang="fr-FR" dirty="0"/>
              <a:t> </a:t>
            </a:r>
            <a:r>
              <a:rPr lang="fr-FR" dirty="0">
                <a:solidFill>
                  <a:srgbClr val="C00000"/>
                </a:solidFill>
              </a:rPr>
              <a:t>0.39 % </a:t>
            </a:r>
            <a:r>
              <a:rPr lang="fr-FR" dirty="0" err="1">
                <a:solidFill>
                  <a:srgbClr val="C00000"/>
                </a:solidFill>
              </a:rPr>
              <a:t>fraud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/>
              <a:t>(553574 </a:t>
            </a:r>
            <a:r>
              <a:rPr lang="fr-FR" dirty="0" err="1"/>
              <a:t>true</a:t>
            </a:r>
            <a:r>
              <a:rPr lang="fr-FR" dirty="0"/>
              <a:t> transactions and 492 </a:t>
            </a:r>
            <a:r>
              <a:rPr lang="fr-FR" dirty="0" err="1"/>
              <a:t>frauds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7B66E-9ECF-6F41-A811-4FAC840EB8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232" y="1446394"/>
            <a:ext cx="3568700" cy="274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5837BB-1049-4648-A404-AA9D07B79FE1}"/>
              </a:ext>
            </a:extLst>
          </p:cNvPr>
          <p:cNvSpPr txBox="1"/>
          <p:nvPr/>
        </p:nvSpPr>
        <p:spPr>
          <a:xfrm>
            <a:off x="299232" y="4189594"/>
            <a:ext cx="38666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While</a:t>
            </a:r>
            <a:r>
              <a:rPr lang="fr-FR" sz="1200" dirty="0"/>
              <a:t> normal transactions tend to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around</a:t>
            </a:r>
            <a:r>
              <a:rPr lang="fr-FR" sz="1200" dirty="0"/>
              <a:t> $200 or </a:t>
            </a:r>
            <a:r>
              <a:rPr lang="fr-FR" sz="1200" dirty="0" err="1"/>
              <a:t>less</a:t>
            </a:r>
            <a:r>
              <a:rPr lang="fr-FR" sz="1200" dirty="0"/>
              <a:t>, </a:t>
            </a:r>
            <a:r>
              <a:rPr lang="fr-FR" sz="1200" dirty="0" err="1"/>
              <a:t>we</a:t>
            </a:r>
            <a:r>
              <a:rPr lang="fr-FR" sz="1200" dirty="0"/>
              <a:t> </a:t>
            </a:r>
            <a:r>
              <a:rPr lang="fr-FR" sz="1200" dirty="0" err="1"/>
              <a:t>see</a:t>
            </a:r>
            <a:r>
              <a:rPr lang="fr-FR" sz="1200" dirty="0"/>
              <a:t> </a:t>
            </a:r>
            <a:r>
              <a:rPr lang="fr-FR" sz="1200" dirty="0" err="1"/>
              <a:t>fraudulent</a:t>
            </a:r>
            <a:r>
              <a:rPr lang="fr-FR" sz="1200" dirty="0"/>
              <a:t> transactions </a:t>
            </a:r>
            <a:r>
              <a:rPr lang="fr-FR" sz="1200" dirty="0" err="1"/>
              <a:t>peak</a:t>
            </a:r>
            <a:r>
              <a:rPr lang="fr-FR" sz="1200" dirty="0"/>
              <a:t> </a:t>
            </a:r>
            <a:r>
              <a:rPr lang="fr-FR" sz="1200" dirty="0" err="1"/>
              <a:t>around</a:t>
            </a:r>
            <a:r>
              <a:rPr lang="fr-FR" sz="1200" dirty="0"/>
              <a:t> $300 and </a:t>
            </a:r>
            <a:r>
              <a:rPr lang="fr-FR" sz="1200" dirty="0" err="1"/>
              <a:t>then</a:t>
            </a:r>
            <a:r>
              <a:rPr lang="fr-FR" sz="1200" dirty="0"/>
              <a:t> at the $800-$1000 range</a:t>
            </a:r>
          </a:p>
          <a:p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363443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1. Training </a:t>
            </a:r>
            <a:r>
              <a:rPr lang="fr" sz="2500" i="0" u="none" strike="noStrike" cap="none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Dataset</a:t>
            </a:r>
            <a:r>
              <a:rPr lang="fr" sz="2500" i="0" u="none" strike="noStrike" cap="none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EDA</a:t>
            </a:r>
            <a:endParaRPr sz="2500" i="0" u="none" strike="noStrike" cap="none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AC12F-10D7-5B43-BE6B-67DE6727B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842" y="403309"/>
            <a:ext cx="803351" cy="432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B09D6E-47F9-054A-BDA4-B91B4E879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139" y="499950"/>
            <a:ext cx="924503" cy="3398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1B1B44-7FF2-C44D-A782-2A09C1A6CF5C}"/>
              </a:ext>
            </a:extLst>
          </p:cNvPr>
          <p:cNvSpPr txBox="1"/>
          <p:nvPr/>
        </p:nvSpPr>
        <p:spPr>
          <a:xfrm>
            <a:off x="299232" y="1076796"/>
            <a:ext cx="5713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Approximately</a:t>
            </a:r>
            <a:r>
              <a:rPr lang="fr-FR" dirty="0"/>
              <a:t> </a:t>
            </a:r>
            <a:r>
              <a:rPr lang="fr-FR" dirty="0">
                <a:solidFill>
                  <a:srgbClr val="C00000"/>
                </a:solidFill>
              </a:rPr>
              <a:t>0.39 % </a:t>
            </a:r>
            <a:r>
              <a:rPr lang="fr-FR" dirty="0" err="1">
                <a:solidFill>
                  <a:srgbClr val="C00000"/>
                </a:solidFill>
              </a:rPr>
              <a:t>fraud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/>
              <a:t>(553574 </a:t>
            </a:r>
            <a:r>
              <a:rPr lang="fr-FR" dirty="0" err="1"/>
              <a:t>true</a:t>
            </a:r>
            <a:r>
              <a:rPr lang="fr-FR" dirty="0"/>
              <a:t> transactions and 492 </a:t>
            </a:r>
            <a:r>
              <a:rPr lang="fr-FR" dirty="0" err="1"/>
              <a:t>frauds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7B66E-9ECF-6F41-A811-4FAC840EB8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232" y="1446394"/>
            <a:ext cx="3568700" cy="274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5837BB-1049-4648-A404-AA9D07B79FE1}"/>
              </a:ext>
            </a:extLst>
          </p:cNvPr>
          <p:cNvSpPr txBox="1"/>
          <p:nvPr/>
        </p:nvSpPr>
        <p:spPr>
          <a:xfrm>
            <a:off x="299232" y="4189594"/>
            <a:ext cx="38666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While</a:t>
            </a:r>
            <a:r>
              <a:rPr lang="fr-FR" sz="1200" dirty="0"/>
              <a:t> normal transactions tend to </a:t>
            </a:r>
            <a:r>
              <a:rPr lang="fr-FR" sz="1200" dirty="0" err="1"/>
              <a:t>be</a:t>
            </a:r>
            <a:r>
              <a:rPr lang="fr-FR" sz="1200" dirty="0"/>
              <a:t> </a:t>
            </a:r>
            <a:r>
              <a:rPr lang="fr-FR" sz="1200" dirty="0" err="1"/>
              <a:t>around</a:t>
            </a:r>
            <a:r>
              <a:rPr lang="fr-FR" sz="1200" dirty="0"/>
              <a:t> $200 or </a:t>
            </a:r>
            <a:r>
              <a:rPr lang="fr-FR" sz="1200" dirty="0" err="1"/>
              <a:t>less</a:t>
            </a:r>
            <a:r>
              <a:rPr lang="fr-FR" sz="1200" dirty="0"/>
              <a:t>, </a:t>
            </a:r>
            <a:r>
              <a:rPr lang="fr-FR" sz="1200" dirty="0" err="1"/>
              <a:t>we</a:t>
            </a:r>
            <a:r>
              <a:rPr lang="fr-FR" sz="1200" dirty="0"/>
              <a:t> </a:t>
            </a:r>
            <a:r>
              <a:rPr lang="fr-FR" sz="1200" dirty="0" err="1"/>
              <a:t>see</a:t>
            </a:r>
            <a:r>
              <a:rPr lang="fr-FR" sz="1200" dirty="0"/>
              <a:t> </a:t>
            </a:r>
            <a:r>
              <a:rPr lang="fr-FR" sz="1200" dirty="0" err="1"/>
              <a:t>fraudulent</a:t>
            </a:r>
            <a:r>
              <a:rPr lang="fr-FR" sz="1200" dirty="0"/>
              <a:t> transactions </a:t>
            </a:r>
            <a:r>
              <a:rPr lang="fr-FR" sz="1200" dirty="0" err="1"/>
              <a:t>peak</a:t>
            </a:r>
            <a:r>
              <a:rPr lang="fr-FR" sz="1200" dirty="0"/>
              <a:t> </a:t>
            </a:r>
            <a:r>
              <a:rPr lang="fr-FR" sz="1200" dirty="0" err="1"/>
              <a:t>around</a:t>
            </a:r>
            <a:r>
              <a:rPr lang="fr-FR" sz="1200" dirty="0"/>
              <a:t> $300 and </a:t>
            </a:r>
            <a:r>
              <a:rPr lang="fr-FR" sz="1200" dirty="0" err="1"/>
              <a:t>then</a:t>
            </a:r>
            <a:r>
              <a:rPr lang="fr-FR" sz="1200" dirty="0"/>
              <a:t> at the $800-$1000 range</a:t>
            </a:r>
          </a:p>
          <a:p>
            <a:endParaRPr lang="fr-FR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0A24A9-51BB-2A4F-89D0-53DFDA991D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9118" y="1515146"/>
            <a:ext cx="4716318" cy="245596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C154616-D2C3-164F-AA5B-23A583B2E57A}"/>
              </a:ext>
            </a:extLst>
          </p:cNvPr>
          <p:cNvSpPr/>
          <p:nvPr/>
        </p:nvSpPr>
        <p:spPr>
          <a:xfrm>
            <a:off x="4572000" y="4061712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1100" dirty="0" err="1"/>
              <a:t>Some</a:t>
            </a:r>
            <a:r>
              <a:rPr lang="fr-FR" sz="1100" dirty="0"/>
              <a:t> </a:t>
            </a:r>
            <a:r>
              <a:rPr lang="fr-FR" sz="1100" dirty="0" err="1"/>
              <a:t>spending</a:t>
            </a:r>
            <a:r>
              <a:rPr lang="fr-FR" sz="1100" dirty="0"/>
              <a:t> </a:t>
            </a:r>
            <a:r>
              <a:rPr lang="fr-FR" sz="1100" dirty="0" err="1"/>
              <a:t>categories</a:t>
            </a:r>
            <a:r>
              <a:rPr lang="fr-FR" sz="1100" dirty="0"/>
              <a:t> </a:t>
            </a:r>
            <a:r>
              <a:rPr lang="fr-FR" sz="1100" dirty="0" err="1"/>
              <a:t>see</a:t>
            </a:r>
            <a:r>
              <a:rPr lang="fr-FR" sz="1100" dirty="0"/>
              <a:t> more </a:t>
            </a:r>
            <a:r>
              <a:rPr lang="fr-FR" sz="1100" dirty="0" err="1"/>
              <a:t>fraud</a:t>
            </a:r>
            <a:r>
              <a:rPr lang="fr-FR" sz="1100" dirty="0"/>
              <a:t> </a:t>
            </a:r>
            <a:r>
              <a:rPr lang="fr-FR" sz="1100" dirty="0" err="1"/>
              <a:t>than</a:t>
            </a:r>
            <a:r>
              <a:rPr lang="fr-FR" sz="1100" dirty="0"/>
              <a:t> </a:t>
            </a:r>
            <a:r>
              <a:rPr lang="fr-FR" sz="1100" dirty="0" err="1"/>
              <a:t>others</a:t>
            </a:r>
            <a:r>
              <a:rPr lang="fr-FR" sz="1100" dirty="0"/>
              <a:t>! </a:t>
            </a:r>
          </a:p>
          <a:p>
            <a:r>
              <a:rPr lang="fr-FR" sz="1100" dirty="0" err="1"/>
              <a:t>Fraud</a:t>
            </a:r>
            <a:r>
              <a:rPr lang="fr-FR" sz="1100" dirty="0"/>
              <a:t> tends to </a:t>
            </a:r>
            <a:r>
              <a:rPr lang="fr-FR" sz="1100" dirty="0" err="1"/>
              <a:t>happen</a:t>
            </a:r>
            <a:r>
              <a:rPr lang="fr-FR" sz="1100" dirty="0"/>
              <a:t> more </a:t>
            </a:r>
            <a:r>
              <a:rPr lang="fr-FR" sz="1100" dirty="0" err="1"/>
              <a:t>often</a:t>
            </a:r>
            <a:r>
              <a:rPr lang="fr-FR" sz="1100" dirty="0"/>
              <a:t> in '</a:t>
            </a:r>
            <a:r>
              <a:rPr lang="fr-FR" sz="1100" dirty="0" err="1"/>
              <a:t>Shopping_net</a:t>
            </a:r>
            <a:r>
              <a:rPr lang="fr-FR" sz="1100" dirty="0"/>
              <a:t>', '</a:t>
            </a:r>
            <a:r>
              <a:rPr lang="fr-FR" sz="1100" dirty="0" err="1"/>
              <a:t>Grocery_pos</a:t>
            </a:r>
            <a:r>
              <a:rPr lang="fr-FR" sz="1100" dirty="0"/>
              <a:t>', and '</a:t>
            </a:r>
            <a:r>
              <a:rPr lang="fr-FR" sz="1100" dirty="0" err="1"/>
              <a:t>misc_net</a:t>
            </a:r>
            <a:r>
              <a:rPr lang="fr-FR" sz="1100" dirty="0"/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22634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6AF50C-F45B-C54C-B2DD-C69172EA0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671" y="518065"/>
            <a:ext cx="680873" cy="68087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236319B-166C-6C4D-9BCD-D81FDDD000D9}"/>
              </a:ext>
            </a:extLst>
          </p:cNvPr>
          <p:cNvSpPr/>
          <p:nvPr/>
        </p:nvSpPr>
        <p:spPr>
          <a:xfrm>
            <a:off x="2588860" y="266640"/>
            <a:ext cx="6239526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50885-0516-234F-994E-FB6104344B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33" t="28725" r="8581" b="24781"/>
          <a:stretch/>
        </p:blipFill>
        <p:spPr>
          <a:xfrm>
            <a:off x="6110850" y="559644"/>
            <a:ext cx="767298" cy="235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28BCC-FCEE-674B-A547-4F25F0DEAF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78" t="21884" r="13478" b="20471"/>
          <a:stretch/>
        </p:blipFill>
        <p:spPr>
          <a:xfrm>
            <a:off x="7019528" y="552226"/>
            <a:ext cx="1280160" cy="6662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1D618A-637E-1847-9DA7-83E15C1EBCAB}"/>
              </a:ext>
            </a:extLst>
          </p:cNvPr>
          <p:cNvCxnSpPr>
            <a:cxnSpLocks/>
          </p:cNvCxnSpPr>
          <p:nvPr/>
        </p:nvCxnSpPr>
        <p:spPr>
          <a:xfrm>
            <a:off x="6194909" y="894543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B0854-D843-5840-8193-7B57CF8F60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0119" y="512417"/>
            <a:ext cx="844785" cy="63522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89EEF8-3CA3-B843-B259-657FB3025F29}"/>
              </a:ext>
            </a:extLst>
          </p:cNvPr>
          <p:cNvCxnSpPr>
            <a:cxnSpLocks/>
          </p:cNvCxnSpPr>
          <p:nvPr/>
        </p:nvCxnSpPr>
        <p:spPr>
          <a:xfrm>
            <a:off x="4549887" y="830030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1451A8-EF51-5245-9D65-0ED9B15E2A31}"/>
              </a:ext>
            </a:extLst>
          </p:cNvPr>
          <p:cNvSpPr txBox="1"/>
          <p:nvPr/>
        </p:nvSpPr>
        <p:spPr>
          <a:xfrm>
            <a:off x="2683699" y="273507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1</a:t>
            </a:r>
            <a:r>
              <a:rPr lang="fr-FR" sz="1200" baseline="30000" dirty="0"/>
              <a:t>st</a:t>
            </a:r>
            <a:r>
              <a:rPr lang="fr-FR" sz="1200" dirty="0"/>
              <a:t> ETL : once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4EBB3C2A-CC66-ED4F-96F2-CB75C69BE57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793" t="3854" r="32591" b="5087"/>
          <a:stretch/>
        </p:blipFill>
        <p:spPr>
          <a:xfrm>
            <a:off x="7623202" y="353058"/>
            <a:ext cx="405469" cy="541736"/>
          </a:xfrm>
          <a:prstGeom prst="rect">
            <a:avLst/>
          </a:prstGeom>
        </p:spPr>
      </p:pic>
      <p:sp>
        <p:nvSpPr>
          <p:cNvPr id="45" name="Google Shape;68;p15">
            <a:extLst>
              <a:ext uri="{FF2B5EF4-FFF2-40B4-BE49-F238E27FC236}">
                <a16:creationId xmlns:a16="http://schemas.microsoft.com/office/drawing/2014/main" id="{0B5F1B6C-27EE-E24B-90F0-7AF158B05EE9}"/>
              </a:ext>
            </a:extLst>
          </p:cNvPr>
          <p:cNvSpPr txBox="1">
            <a:spLocks/>
          </p:cNvSpPr>
          <p:nvPr/>
        </p:nvSpPr>
        <p:spPr>
          <a:xfrm>
            <a:off x="216903" y="194609"/>
            <a:ext cx="319161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Data </a:t>
            </a:r>
            <a:r>
              <a:rPr lang="fr-FR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stack</a:t>
            </a:r>
            <a:endParaRPr lang="fr-FR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35011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9D0260-5506-8A42-898C-51E70C6FE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72" y="1872344"/>
            <a:ext cx="803351" cy="4324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4DF8A3-6358-7343-B78A-D84DFF4B5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140" y="1912895"/>
            <a:ext cx="924503" cy="3398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6AF50C-F45B-C54C-B2DD-C69172EA0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1" y="518065"/>
            <a:ext cx="680873" cy="68087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236319B-166C-6C4D-9BCD-D81FDDD000D9}"/>
              </a:ext>
            </a:extLst>
          </p:cNvPr>
          <p:cNvSpPr/>
          <p:nvPr/>
        </p:nvSpPr>
        <p:spPr>
          <a:xfrm>
            <a:off x="2588860" y="266640"/>
            <a:ext cx="6239526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50885-0516-234F-994E-FB6104344B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33" t="28725" r="8581" b="24781"/>
          <a:stretch/>
        </p:blipFill>
        <p:spPr>
          <a:xfrm>
            <a:off x="6110850" y="559644"/>
            <a:ext cx="767298" cy="235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28BCC-FCEE-674B-A547-4F25F0DEAF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7019528" y="552226"/>
            <a:ext cx="1280160" cy="6662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1D618A-637E-1847-9DA7-83E15C1EBCAB}"/>
              </a:ext>
            </a:extLst>
          </p:cNvPr>
          <p:cNvCxnSpPr>
            <a:cxnSpLocks/>
          </p:cNvCxnSpPr>
          <p:nvPr/>
        </p:nvCxnSpPr>
        <p:spPr>
          <a:xfrm>
            <a:off x="6194909" y="894543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B0854-D843-5840-8193-7B57CF8F6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0119" y="512417"/>
            <a:ext cx="844785" cy="63522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89EEF8-3CA3-B843-B259-657FB3025F29}"/>
              </a:ext>
            </a:extLst>
          </p:cNvPr>
          <p:cNvCxnSpPr>
            <a:cxnSpLocks/>
          </p:cNvCxnSpPr>
          <p:nvPr/>
        </p:nvCxnSpPr>
        <p:spPr>
          <a:xfrm>
            <a:off x="4549887" y="830030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1451A8-EF51-5245-9D65-0ED9B15E2A31}"/>
              </a:ext>
            </a:extLst>
          </p:cNvPr>
          <p:cNvSpPr txBox="1"/>
          <p:nvPr/>
        </p:nvSpPr>
        <p:spPr>
          <a:xfrm>
            <a:off x="2683699" y="273507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1</a:t>
            </a:r>
            <a:r>
              <a:rPr lang="fr-FR" sz="1200" baseline="30000" dirty="0"/>
              <a:t>st</a:t>
            </a:r>
            <a:r>
              <a:rPr lang="fr-FR" sz="1200" dirty="0"/>
              <a:t> ETL : once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4A0BF9-19F1-CB48-BE40-47E82FF9E124}"/>
              </a:ext>
            </a:extLst>
          </p:cNvPr>
          <p:cNvCxnSpPr>
            <a:cxnSpLocks/>
          </p:cNvCxnSpPr>
          <p:nvPr/>
        </p:nvCxnSpPr>
        <p:spPr>
          <a:xfrm flipH="1">
            <a:off x="1852266" y="1190779"/>
            <a:ext cx="3435385" cy="6271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EA0E41-C3B0-044A-935E-1259AC3C9BF6}"/>
              </a:ext>
            </a:extLst>
          </p:cNvPr>
          <p:cNvSpPr txBox="1"/>
          <p:nvPr/>
        </p:nvSpPr>
        <p:spPr>
          <a:xfrm>
            <a:off x="1668278" y="1904186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444D8F0-AAA6-6745-A296-C0A6504D0937}"/>
              </a:ext>
            </a:extLst>
          </p:cNvPr>
          <p:cNvCxnSpPr>
            <a:cxnSpLocks/>
          </p:cNvCxnSpPr>
          <p:nvPr/>
        </p:nvCxnSpPr>
        <p:spPr>
          <a:xfrm>
            <a:off x="1793286" y="2343985"/>
            <a:ext cx="1" cy="4360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EBC0-1F5B-934A-8C65-5C88FCA22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9032" y="2780043"/>
            <a:ext cx="447748" cy="3366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FF4A205-5657-AE41-9EC2-39F7FAAD6E20}"/>
              </a:ext>
            </a:extLst>
          </p:cNvPr>
          <p:cNvSpPr txBox="1"/>
          <p:nvPr/>
        </p:nvSpPr>
        <p:spPr>
          <a:xfrm>
            <a:off x="2065141" y="2549211"/>
            <a:ext cx="12857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Model </a:t>
            </a:r>
            <a:r>
              <a:rPr lang="fr-FR" sz="900" dirty="0" err="1"/>
              <a:t>stored</a:t>
            </a:r>
            <a:r>
              <a:rPr lang="fr-FR" sz="900" dirty="0"/>
              <a:t> in S3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4EBB3C2A-CC66-ED4F-96F2-CB75C69BE5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1793" t="3854" r="32591" b="5087"/>
          <a:stretch/>
        </p:blipFill>
        <p:spPr>
          <a:xfrm>
            <a:off x="7623202" y="353058"/>
            <a:ext cx="405469" cy="541736"/>
          </a:xfrm>
          <a:prstGeom prst="rect">
            <a:avLst/>
          </a:prstGeom>
        </p:spPr>
      </p:pic>
      <p:sp>
        <p:nvSpPr>
          <p:cNvPr id="45" name="Google Shape;68;p15">
            <a:extLst>
              <a:ext uri="{FF2B5EF4-FFF2-40B4-BE49-F238E27FC236}">
                <a16:creationId xmlns:a16="http://schemas.microsoft.com/office/drawing/2014/main" id="{0B5F1B6C-27EE-E24B-90F0-7AF158B05EE9}"/>
              </a:ext>
            </a:extLst>
          </p:cNvPr>
          <p:cNvSpPr txBox="1">
            <a:spLocks/>
          </p:cNvSpPr>
          <p:nvPr/>
        </p:nvSpPr>
        <p:spPr>
          <a:xfrm>
            <a:off x="216903" y="194609"/>
            <a:ext cx="319161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Data </a:t>
            </a:r>
            <a:r>
              <a:rPr lang="fr-FR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stack</a:t>
            </a:r>
            <a:endParaRPr lang="fr-FR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D0B4D26B-5314-434C-A89D-BCAD2A021C55}"/>
              </a:ext>
            </a:extLst>
          </p:cNvPr>
          <p:cNvSpPr/>
          <p:nvPr/>
        </p:nvSpPr>
        <p:spPr>
          <a:xfrm>
            <a:off x="787063" y="1763122"/>
            <a:ext cx="4681170" cy="1448962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BB602DE-9C09-9945-9A81-5CD1821557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44686" y="2952646"/>
            <a:ext cx="482796" cy="44565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EE9E472-598A-8042-A528-C84CDE0539CE}"/>
              </a:ext>
            </a:extLst>
          </p:cNvPr>
          <p:cNvSpPr txBox="1"/>
          <p:nvPr/>
        </p:nvSpPr>
        <p:spPr>
          <a:xfrm>
            <a:off x="314996" y="1354874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Model Conception</a:t>
            </a:r>
          </a:p>
        </p:txBody>
      </p:sp>
    </p:spTree>
    <p:extLst>
      <p:ext uri="{BB962C8B-B14F-4D97-AF65-F5344CB8AC3E}">
        <p14:creationId xmlns:p14="http://schemas.microsoft.com/office/powerpoint/2010/main" val="1442337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9D0260-5506-8A42-898C-51E70C6FE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72" y="1872344"/>
            <a:ext cx="803351" cy="4324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4DF8A3-6358-7343-B78A-D84DFF4B5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140" y="1912895"/>
            <a:ext cx="924503" cy="3398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6AF50C-F45B-C54C-B2DD-C69172EA0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1" y="518065"/>
            <a:ext cx="680873" cy="680873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236319B-166C-6C4D-9BCD-D81FDDD000D9}"/>
              </a:ext>
            </a:extLst>
          </p:cNvPr>
          <p:cNvSpPr/>
          <p:nvPr/>
        </p:nvSpPr>
        <p:spPr>
          <a:xfrm>
            <a:off x="2588860" y="266640"/>
            <a:ext cx="6239526" cy="1150961"/>
          </a:xfrm>
          <a:prstGeom prst="round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C50885-0516-234F-994E-FB6104344B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033" t="28725" r="8581" b="24781"/>
          <a:stretch/>
        </p:blipFill>
        <p:spPr>
          <a:xfrm>
            <a:off x="6110850" y="559644"/>
            <a:ext cx="767298" cy="235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128BCC-FCEE-674B-A547-4F25F0DEAF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78" t="21884" r="13478" b="20471"/>
          <a:stretch/>
        </p:blipFill>
        <p:spPr>
          <a:xfrm>
            <a:off x="7019528" y="552226"/>
            <a:ext cx="1280160" cy="66620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1D618A-637E-1847-9DA7-83E15C1EBCAB}"/>
              </a:ext>
            </a:extLst>
          </p:cNvPr>
          <p:cNvCxnSpPr>
            <a:cxnSpLocks/>
          </p:cNvCxnSpPr>
          <p:nvPr/>
        </p:nvCxnSpPr>
        <p:spPr>
          <a:xfrm>
            <a:off x="6194909" y="894543"/>
            <a:ext cx="63567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A0B0854-D843-5840-8193-7B57CF8F6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0119" y="512417"/>
            <a:ext cx="844785" cy="635226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189EEF8-3CA3-B843-B259-657FB3025F29}"/>
              </a:ext>
            </a:extLst>
          </p:cNvPr>
          <p:cNvCxnSpPr>
            <a:cxnSpLocks/>
          </p:cNvCxnSpPr>
          <p:nvPr/>
        </p:nvCxnSpPr>
        <p:spPr>
          <a:xfrm>
            <a:off x="4549887" y="830030"/>
            <a:ext cx="490631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B1451A8-EF51-5245-9D65-0ED9B15E2A31}"/>
              </a:ext>
            </a:extLst>
          </p:cNvPr>
          <p:cNvSpPr txBox="1"/>
          <p:nvPr/>
        </p:nvSpPr>
        <p:spPr>
          <a:xfrm>
            <a:off x="2683699" y="273507"/>
            <a:ext cx="1136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/>
              <a:t>1</a:t>
            </a:r>
            <a:r>
              <a:rPr lang="fr-FR" sz="1200" baseline="30000" dirty="0"/>
              <a:t>st</a:t>
            </a:r>
            <a:r>
              <a:rPr lang="fr-FR" sz="1200" dirty="0"/>
              <a:t> ETL : once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4A0BF9-19F1-CB48-BE40-47E82FF9E124}"/>
              </a:ext>
            </a:extLst>
          </p:cNvPr>
          <p:cNvCxnSpPr>
            <a:cxnSpLocks/>
          </p:cNvCxnSpPr>
          <p:nvPr/>
        </p:nvCxnSpPr>
        <p:spPr>
          <a:xfrm flipH="1">
            <a:off x="1852266" y="1190779"/>
            <a:ext cx="3435385" cy="62710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DEA0E41-C3B0-044A-935E-1259AC3C9BF6}"/>
              </a:ext>
            </a:extLst>
          </p:cNvPr>
          <p:cNvSpPr txBox="1"/>
          <p:nvPr/>
        </p:nvSpPr>
        <p:spPr>
          <a:xfrm>
            <a:off x="1668278" y="1904186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444D8F0-AAA6-6745-A296-C0A6504D0937}"/>
              </a:ext>
            </a:extLst>
          </p:cNvPr>
          <p:cNvCxnSpPr>
            <a:cxnSpLocks/>
          </p:cNvCxnSpPr>
          <p:nvPr/>
        </p:nvCxnSpPr>
        <p:spPr>
          <a:xfrm>
            <a:off x="1793286" y="2343985"/>
            <a:ext cx="1" cy="4360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5FBEBC0-1F5B-934A-8C65-5C88FCA222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99032" y="2780043"/>
            <a:ext cx="447748" cy="336679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FF4A205-5657-AE41-9EC2-39F7FAAD6E20}"/>
              </a:ext>
            </a:extLst>
          </p:cNvPr>
          <p:cNvSpPr txBox="1"/>
          <p:nvPr/>
        </p:nvSpPr>
        <p:spPr>
          <a:xfrm>
            <a:off x="2065141" y="2549211"/>
            <a:ext cx="12857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Model </a:t>
            </a:r>
            <a:r>
              <a:rPr lang="fr-FR" sz="900" dirty="0" err="1"/>
              <a:t>stored</a:t>
            </a:r>
            <a:r>
              <a:rPr lang="fr-FR" sz="900" dirty="0"/>
              <a:t> in S3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2EDC66A-E9FC-D843-B08B-4DAD92B53B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9740" y="4055703"/>
            <a:ext cx="1187446" cy="4551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5656635-8616-5D40-BF6F-484B25F21D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0876" y="3807183"/>
            <a:ext cx="992807" cy="99280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F7DEA55-2AC0-594C-821B-1FC3FA260EE2}"/>
              </a:ext>
            </a:extLst>
          </p:cNvPr>
          <p:cNvSpPr txBox="1"/>
          <p:nvPr/>
        </p:nvSpPr>
        <p:spPr>
          <a:xfrm>
            <a:off x="307794" y="3713588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Real-time Data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022DC-0E4F-3048-9173-685D6C0EAA45}"/>
              </a:ext>
            </a:extLst>
          </p:cNvPr>
          <p:cNvSpPr txBox="1"/>
          <p:nvPr/>
        </p:nvSpPr>
        <p:spPr>
          <a:xfrm>
            <a:off x="1290813" y="4149697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+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5B33238-608D-4A41-BB7E-D52A44ADA708}"/>
              </a:ext>
            </a:extLst>
          </p:cNvPr>
          <p:cNvSpPr txBox="1"/>
          <p:nvPr/>
        </p:nvSpPr>
        <p:spPr>
          <a:xfrm>
            <a:off x="2389370" y="3841920"/>
            <a:ext cx="1285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/>
              <a:t>Producer / Consumer</a:t>
            </a:r>
          </a:p>
          <a:p>
            <a:endParaRPr lang="fr-FR" sz="900" dirty="0"/>
          </a:p>
          <a:p>
            <a:endParaRPr lang="fr-FR" sz="900" dirty="0"/>
          </a:p>
          <a:p>
            <a:endParaRPr lang="fr-FR" sz="900" dirty="0"/>
          </a:p>
          <a:p>
            <a:r>
              <a:rPr lang="fr-FR" sz="900" dirty="0" err="1"/>
              <a:t>Prepocessing</a:t>
            </a:r>
            <a:r>
              <a:rPr lang="fr-FR" sz="900" dirty="0"/>
              <a:t> </a:t>
            </a:r>
          </a:p>
          <a:p>
            <a:r>
              <a:rPr lang="fr-FR" sz="900" dirty="0" err="1"/>
              <a:t>Prediction</a:t>
            </a:r>
            <a:endParaRPr lang="fr-FR" sz="9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341EC36-2ED4-5E4A-8192-7E4F4A9C17EB}"/>
              </a:ext>
            </a:extLst>
          </p:cNvPr>
          <p:cNvCxnSpPr>
            <a:cxnSpLocks/>
          </p:cNvCxnSpPr>
          <p:nvPr/>
        </p:nvCxnSpPr>
        <p:spPr>
          <a:xfrm>
            <a:off x="1819166" y="3570907"/>
            <a:ext cx="3255" cy="40904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5575716A-1FFF-5F43-B0D7-1046B6920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72" y="3885746"/>
            <a:ext cx="680873" cy="680873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D09DD2-4BEC-CD4B-93A9-2C48FC5B93EF}"/>
              </a:ext>
            </a:extLst>
          </p:cNvPr>
          <p:cNvCxnSpPr>
            <a:cxnSpLocks/>
          </p:cNvCxnSpPr>
          <p:nvPr/>
        </p:nvCxnSpPr>
        <p:spPr>
          <a:xfrm>
            <a:off x="2879587" y="4278202"/>
            <a:ext cx="795559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4EBB3C2A-CC66-ED4F-96F2-CB75C69BE57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1793" t="3854" r="32591" b="5087"/>
          <a:stretch/>
        </p:blipFill>
        <p:spPr>
          <a:xfrm>
            <a:off x="7623202" y="353058"/>
            <a:ext cx="405469" cy="541736"/>
          </a:xfrm>
          <a:prstGeom prst="rect">
            <a:avLst/>
          </a:prstGeom>
        </p:spPr>
      </p:pic>
      <p:sp>
        <p:nvSpPr>
          <p:cNvPr id="45" name="Google Shape;68;p15">
            <a:extLst>
              <a:ext uri="{FF2B5EF4-FFF2-40B4-BE49-F238E27FC236}">
                <a16:creationId xmlns:a16="http://schemas.microsoft.com/office/drawing/2014/main" id="{0B5F1B6C-27EE-E24B-90F0-7AF158B05EE9}"/>
              </a:ext>
            </a:extLst>
          </p:cNvPr>
          <p:cNvSpPr txBox="1">
            <a:spLocks/>
          </p:cNvSpPr>
          <p:nvPr/>
        </p:nvSpPr>
        <p:spPr>
          <a:xfrm>
            <a:off x="216903" y="194609"/>
            <a:ext cx="3191611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2. Data </a:t>
            </a:r>
            <a:r>
              <a:rPr lang="fr-FR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stack</a:t>
            </a:r>
            <a:endParaRPr lang="fr-FR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E65CE876-8185-164F-992A-4A7AB0ABE2AE}"/>
              </a:ext>
            </a:extLst>
          </p:cNvPr>
          <p:cNvSpPr/>
          <p:nvPr/>
        </p:nvSpPr>
        <p:spPr>
          <a:xfrm>
            <a:off x="787063" y="1763122"/>
            <a:ext cx="4681170" cy="1448962"/>
          </a:xfrm>
          <a:prstGeom prst="round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BB602DE-9C09-9945-9A81-5CD1821557C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44686" y="2952646"/>
            <a:ext cx="482796" cy="44565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95EDC35-F6AF-4041-87C9-D86121308B03}"/>
              </a:ext>
            </a:extLst>
          </p:cNvPr>
          <p:cNvSpPr txBox="1"/>
          <p:nvPr/>
        </p:nvSpPr>
        <p:spPr>
          <a:xfrm>
            <a:off x="314996" y="1354874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Model Conception</a:t>
            </a:r>
          </a:p>
        </p:txBody>
      </p:sp>
    </p:spTree>
    <p:extLst>
      <p:ext uri="{BB962C8B-B14F-4D97-AF65-F5344CB8AC3E}">
        <p14:creationId xmlns:p14="http://schemas.microsoft.com/office/powerpoint/2010/main" val="113943461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430</Words>
  <Application>Microsoft Office PowerPoint</Application>
  <PresentationFormat>Affichage à l'écran (16:9)</PresentationFormat>
  <Paragraphs>105</Paragraphs>
  <Slides>19</Slides>
  <Notes>17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Arial</vt:lpstr>
      <vt:lpstr>Inter</vt:lpstr>
      <vt:lpstr>Inter SemiBold</vt:lpstr>
      <vt:lpstr>Simple Light</vt:lpstr>
      <vt:lpstr>Data Lead Project</vt:lpstr>
      <vt:lpstr>Objective : fraud detection</vt:lpstr>
      <vt:lpstr>Proposed solution</vt:lpstr>
      <vt:lpstr>1. Training Dataset EDA</vt:lpstr>
      <vt:lpstr>1. Training Dataset EDA</vt:lpstr>
      <vt:lpstr>1. Training Dataset EDA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Demo – 1st ETL</vt:lpstr>
      <vt:lpstr>Demo – ML Conception via MLFlow</vt:lpstr>
      <vt:lpstr>Présentation PowerPoint</vt:lpstr>
      <vt:lpstr>Demo – 2nd ETL</vt:lpstr>
      <vt:lpstr>Présentation PowerPoint</vt:lpstr>
      <vt:lpstr>Demo – BDD before / after</vt:lpstr>
      <vt:lpstr>What’s next? </vt:lpstr>
      <vt:lpstr>Any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Lead Project</dc:title>
  <cp:lastModifiedBy>Ophelie jouffroy</cp:lastModifiedBy>
  <cp:revision>32</cp:revision>
  <dcterms:modified xsi:type="dcterms:W3CDTF">2023-09-21T13:03:01Z</dcterms:modified>
</cp:coreProperties>
</file>